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8"/>
  </p:notesMasterIdLst>
  <p:sldIdLst>
    <p:sldId id="373" r:id="rId2"/>
    <p:sldId id="320" r:id="rId3"/>
    <p:sldId id="438" r:id="rId4"/>
    <p:sldId id="408" r:id="rId5"/>
    <p:sldId id="343" r:id="rId6"/>
    <p:sldId id="374" r:id="rId7"/>
    <p:sldId id="378" r:id="rId8"/>
    <p:sldId id="392" r:id="rId9"/>
    <p:sldId id="401" r:id="rId10"/>
    <p:sldId id="432" r:id="rId11"/>
    <p:sldId id="404" r:id="rId12"/>
    <p:sldId id="435" r:id="rId13"/>
    <p:sldId id="397" r:id="rId14"/>
    <p:sldId id="381" r:id="rId15"/>
    <p:sldId id="337" r:id="rId16"/>
    <p:sldId id="402" r:id="rId17"/>
  </p:sldIdLst>
  <p:sldSz cx="9144000" cy="6858000" type="screen4x3"/>
  <p:notesSz cx="7104063" cy="10234613"/>
  <p:defaultTextStyle>
    <a:defPPr>
      <a:defRPr lang="pl-PL"/>
    </a:defPPr>
    <a:lvl1pPr algn="l" rtl="0" eaLnBrk="0" fontAlgn="base" hangingPunct="0">
      <a:spcBef>
        <a:spcPct val="50000"/>
      </a:spcBef>
      <a:spcAft>
        <a:spcPct val="0"/>
      </a:spcAft>
      <a:buFont typeface="Arial" charset="0"/>
      <a:defRPr sz="5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buFont typeface="Arial" charset="0"/>
      <a:defRPr sz="5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buFont typeface="Arial" charset="0"/>
      <a:defRPr sz="5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buFont typeface="Arial" charset="0"/>
      <a:defRPr sz="5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buFont typeface="Arial" charset="0"/>
      <a:defRPr sz="5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5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5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5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5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906"/>
    <a:srgbClr val="F5CE0B"/>
    <a:srgbClr val="FEEC02"/>
    <a:srgbClr val="FFCC00"/>
    <a:srgbClr val="FF0000"/>
    <a:srgbClr val="336600"/>
    <a:srgbClr val="006600"/>
    <a:srgbClr val="CC0000"/>
    <a:srgbClr val="008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1" autoAdjust="0"/>
    <p:restoredTop sz="93314" autoAdjust="0"/>
  </p:normalViewPr>
  <p:slideViewPr>
    <p:cSldViewPr>
      <p:cViewPr>
        <p:scale>
          <a:sx n="66" d="100"/>
          <a:sy n="66" d="100"/>
        </p:scale>
        <p:origin x="3060" y="10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79683" cy="512379"/>
          </a:xfrm>
          <a:prstGeom prst="rect">
            <a:avLst/>
          </a:prstGeom>
        </p:spPr>
        <p:txBody>
          <a:bodyPr vert="horz" lIns="94782" tIns="47391" rIns="94782" bIns="4739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2745" y="3"/>
            <a:ext cx="3079682" cy="512379"/>
          </a:xfrm>
          <a:prstGeom prst="rect">
            <a:avLst/>
          </a:prstGeom>
        </p:spPr>
        <p:txBody>
          <a:bodyPr vert="horz" lIns="94782" tIns="47391" rIns="94782" bIns="4739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673ED9F-C38B-4009-A672-D118A4D314D9}" type="datetimeFigureOut">
              <a:rPr lang="pl-PL"/>
              <a:pPr>
                <a:defRPr/>
              </a:pPr>
              <a:t>18.01.2022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2" tIns="47391" rIns="94782" bIns="47391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573" y="4861120"/>
            <a:ext cx="5682923" cy="4606549"/>
          </a:xfrm>
          <a:prstGeom prst="rect">
            <a:avLst/>
          </a:prstGeom>
        </p:spPr>
        <p:txBody>
          <a:bodyPr vert="horz" lIns="94782" tIns="47391" rIns="94782" bIns="47391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3" y="9720616"/>
            <a:ext cx="3079683" cy="512379"/>
          </a:xfrm>
          <a:prstGeom prst="rect">
            <a:avLst/>
          </a:prstGeom>
        </p:spPr>
        <p:txBody>
          <a:bodyPr vert="horz" lIns="94782" tIns="47391" rIns="94782" bIns="4739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2745" y="9720616"/>
            <a:ext cx="3079682" cy="512379"/>
          </a:xfrm>
          <a:prstGeom prst="rect">
            <a:avLst/>
          </a:prstGeom>
        </p:spPr>
        <p:txBody>
          <a:bodyPr vert="horz" lIns="94782" tIns="47391" rIns="94782" bIns="4739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BB33B78-5799-4FA2-BFEB-3E0192BEFD3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5071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5363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Symbol zastępczy notatek 2"/>
          <p:cNvSpPr>
            <a:spLocks noGrp="1"/>
          </p:cNvSpPr>
          <p:nvPr>
            <p:ph type="body" idx="1"/>
          </p:nvPr>
        </p:nvSpPr>
        <p:spPr>
          <a:xfrm>
            <a:off x="710573" y="4861120"/>
            <a:ext cx="5682923" cy="4606549"/>
          </a:xfrm>
          <a:noFill/>
          <a:ln/>
        </p:spPr>
        <p:txBody>
          <a:bodyPr lIns="94756" tIns="47377" rIns="94756" bIns="47377"/>
          <a:lstStyle/>
          <a:p>
            <a:endParaRPr lang="pl-PL"/>
          </a:p>
        </p:txBody>
      </p:sp>
      <p:sp>
        <p:nvSpPr>
          <p:cNvPr id="119811" name="Symbol zastępczy numeru slajdu 3"/>
          <p:cNvSpPr txBox="1">
            <a:spLocks noGrp="1"/>
          </p:cNvSpPr>
          <p:nvPr/>
        </p:nvSpPr>
        <p:spPr bwMode="auto">
          <a:xfrm>
            <a:off x="4022745" y="9720616"/>
            <a:ext cx="3079682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6" tIns="47377" rIns="94756" bIns="47377" anchor="b"/>
          <a:lstStyle/>
          <a:p>
            <a:pPr algn="r"/>
            <a:fld id="{165A8B42-2561-4274-B8EA-69ADFB7EF333}" type="slidenum">
              <a:rPr lang="pl-PL" sz="1200">
                <a:latin typeface="Calibri" pitchFamily="34" charset="0"/>
              </a:rPr>
              <a:pPr algn="r"/>
              <a:t>3</a:t>
            </a:fld>
            <a:endParaRPr 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80770-DE26-4058-8B9B-B00038EDC70A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6827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1139" name="Symbol zastępczy numeru slajdu 3"/>
          <p:cNvSpPr txBox="1">
            <a:spLocks noGrp="1"/>
          </p:cNvSpPr>
          <p:nvPr/>
        </p:nvSpPr>
        <p:spPr bwMode="auto">
          <a:xfrm>
            <a:off x="4022744" y="9720616"/>
            <a:ext cx="3079682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27" tIns="47364" rIns="94727" bIns="47364" anchor="b"/>
          <a:lstStyle/>
          <a:p>
            <a:pPr algn="r" defTabSz="945492"/>
            <a:fld id="{D1E94854-4A90-4511-9572-3F3A68E792F2}" type="slidenum">
              <a:rPr lang="pl-PL" sz="1200">
                <a:latin typeface="Calibri" pitchFamily="34" charset="0"/>
              </a:rPr>
              <a:pPr algn="r" defTabSz="945492"/>
              <a:t>11</a:t>
            </a:fld>
            <a:endParaRPr 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32" tIns="47366" rIns="94732" bIns="47366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6868" name="Symbol zastępczy numeru slajdu 3"/>
          <p:cNvSpPr txBox="1">
            <a:spLocks noGrp="1"/>
          </p:cNvSpPr>
          <p:nvPr/>
        </p:nvSpPr>
        <p:spPr bwMode="auto">
          <a:xfrm>
            <a:off x="4022745" y="9720616"/>
            <a:ext cx="3079682" cy="51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32" tIns="47366" rIns="94732" bIns="47366" anchor="b"/>
          <a:lstStyle>
            <a:lvl1pPr defTabSz="911225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1225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1225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1225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1225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B7CD716C-6FEE-4E64-B29F-699A7E87AB89}" type="slidenum">
              <a:rPr lang="pl-PL" altLang="pl-PL" sz="1200">
                <a:latin typeface="Calibri" pitchFamily="34" charset="0"/>
              </a:rPr>
              <a:pPr algn="r"/>
              <a:t>15</a:t>
            </a:fld>
            <a:endParaRPr lang="pl-PL" alt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25955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3BEB23-1109-458A-BF0F-811399E20298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CE5A4-BA74-4410-8550-2B4BA5BF9FD6}" type="datetimeFigureOut">
              <a:rPr lang="pl-PL"/>
              <a:pPr>
                <a:defRPr/>
              </a:pPr>
              <a:t>18.01.2022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C4F6B-24B3-4003-ACD5-137088AE77E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417232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93294-743F-447D-8C98-2F2D0E3CD043}" type="datetimeFigureOut">
              <a:rPr lang="pl-PL"/>
              <a:pPr>
                <a:defRPr/>
              </a:pPr>
              <a:t>18.01.2022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9A5A5-C843-45CA-A90E-15CF0E77DBE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38108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E2969-B1B6-4F7F-B5D8-5EEBCCA8B3F2}" type="datetimeFigureOut">
              <a:rPr lang="pl-PL"/>
              <a:pPr>
                <a:defRPr/>
              </a:pPr>
              <a:t>18.01.2022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FF5AF-8BB6-474E-AF51-200EA70CF4A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18604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21FFA-49B0-4A6E-9F77-2E85015747FB}" type="datetimeFigureOut">
              <a:rPr lang="pl-PL"/>
              <a:pPr>
                <a:defRPr/>
              </a:pPr>
              <a:t>18.01.2022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54A0F-A18A-41B6-A430-F9718C5017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5283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E7B73-6DDA-4585-90AD-6CAA79CFBBB9}" type="datetimeFigureOut">
              <a:rPr lang="pl-PL"/>
              <a:pPr>
                <a:defRPr/>
              </a:pPr>
              <a:t>18.01.2022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72148-8C90-4D4C-9565-3C80ADD6898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27130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135B5-6E4A-4329-B230-177C4443E547}" type="datetimeFigureOut">
              <a:rPr lang="pl-PL"/>
              <a:pPr>
                <a:defRPr/>
              </a:pPr>
              <a:t>18.01.2022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4784A-C93C-4E33-A322-60D1767E5B7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89738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C67CB-6471-4B91-B868-48A4037034E3}" type="datetimeFigureOut">
              <a:rPr lang="pl-PL"/>
              <a:pPr>
                <a:defRPr/>
              </a:pPr>
              <a:t>18.01.2022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D8E24-1007-449F-A2EA-25CE23BF3AD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9852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C75C-0CB7-4809-B2F4-FCE2ED1BB915}" type="datetimeFigureOut">
              <a:rPr lang="pl-PL"/>
              <a:pPr>
                <a:defRPr/>
              </a:pPr>
              <a:t>18.01.2022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DD288-D4BC-418B-9C78-32B5C4F9463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446447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42A7A-C83F-453B-B0DF-B44591ED8434}" type="datetimeFigureOut">
              <a:rPr lang="pl-PL"/>
              <a:pPr>
                <a:defRPr/>
              </a:pPr>
              <a:t>18.01.2022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6CC11-0EB9-4B4C-8425-23136878B71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89293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70BC0-5489-4230-9852-980B386FC532}" type="datetimeFigureOut">
              <a:rPr lang="pl-PL"/>
              <a:pPr>
                <a:defRPr/>
              </a:pPr>
              <a:t>18.01.2022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F6037-CACC-41BE-8094-D9BD5783AF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91200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2A1F6-18B1-4C76-A171-7241FCE12981}" type="datetimeFigureOut">
              <a:rPr lang="pl-PL"/>
              <a:pPr>
                <a:defRPr/>
              </a:pPr>
              <a:t>18.01.2022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6673B-DCDD-488D-97E4-853F5C6769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69087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20000"/>
              </a:spcBef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4EFA005-1999-4A5C-812E-378A3E231859}" type="datetimeFigureOut">
              <a:rPr lang="pl-PL"/>
              <a:pPr>
                <a:defRPr/>
              </a:pPr>
              <a:t>18.01.2022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20000"/>
              </a:spcBef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ct val="20000"/>
              </a:spcBef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7C175F9-0D5E-47D4-ABAD-D105220C912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9.png"/><Relationship Id="rId18" Type="http://schemas.microsoft.com/office/2007/relationships/hdphoto" Target="../media/hdphoto7.wdp"/><Relationship Id="rId26" Type="http://schemas.openxmlformats.org/officeDocument/2006/relationships/image" Target="../media/image6.png"/><Relationship Id="rId3" Type="http://schemas.openxmlformats.org/officeDocument/2006/relationships/image" Target="../media/image32.jpeg"/><Relationship Id="rId21" Type="http://schemas.openxmlformats.org/officeDocument/2006/relationships/image" Target="../media/image43.png"/><Relationship Id="rId7" Type="http://schemas.openxmlformats.org/officeDocument/2006/relationships/image" Target="../media/image35.png"/><Relationship Id="rId12" Type="http://schemas.openxmlformats.org/officeDocument/2006/relationships/image" Target="../media/image38.jpeg"/><Relationship Id="rId17" Type="http://schemas.openxmlformats.org/officeDocument/2006/relationships/image" Target="../media/image41.png"/><Relationship Id="rId25" Type="http://schemas.openxmlformats.org/officeDocument/2006/relationships/image" Target="../media/image47.png"/><Relationship Id="rId2" Type="http://schemas.openxmlformats.org/officeDocument/2006/relationships/image" Target="../media/image31.jpe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24" Type="http://schemas.openxmlformats.org/officeDocument/2006/relationships/image" Target="../media/image46.png"/><Relationship Id="rId5" Type="http://schemas.openxmlformats.org/officeDocument/2006/relationships/image" Target="../media/image34.png"/><Relationship Id="rId15" Type="http://schemas.openxmlformats.org/officeDocument/2006/relationships/image" Target="../media/image40.png"/><Relationship Id="rId23" Type="http://schemas.openxmlformats.org/officeDocument/2006/relationships/image" Target="../media/image45.png"/><Relationship Id="rId10" Type="http://schemas.microsoft.com/office/2007/relationships/hdphoto" Target="../media/hdphoto4.wdp"/><Relationship Id="rId19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5.wdp"/><Relationship Id="rId22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jpeg"/><Relationship Id="rId26" Type="http://schemas.openxmlformats.org/officeDocument/2006/relationships/image" Target="../media/image71.jpeg"/><Relationship Id="rId3" Type="http://schemas.openxmlformats.org/officeDocument/2006/relationships/image" Target="../media/image48.jpeg"/><Relationship Id="rId21" Type="http://schemas.openxmlformats.org/officeDocument/2006/relationships/image" Target="../media/image66.jpe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5" Type="http://schemas.openxmlformats.org/officeDocument/2006/relationships/image" Target="../media/image70.png"/><Relationship Id="rId3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png"/><Relationship Id="rId20" Type="http://schemas.openxmlformats.org/officeDocument/2006/relationships/image" Target="../media/image65.jpeg"/><Relationship Id="rId29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5" Type="http://schemas.openxmlformats.org/officeDocument/2006/relationships/image" Target="../media/image50.jpeg"/><Relationship Id="rId15" Type="http://schemas.openxmlformats.org/officeDocument/2006/relationships/image" Target="../media/image60.png"/><Relationship Id="rId23" Type="http://schemas.openxmlformats.org/officeDocument/2006/relationships/image" Target="../media/image68.jpeg"/><Relationship Id="rId28" Type="http://schemas.openxmlformats.org/officeDocument/2006/relationships/image" Target="../media/image73.jpeg"/><Relationship Id="rId10" Type="http://schemas.openxmlformats.org/officeDocument/2006/relationships/image" Target="../media/image55.png"/><Relationship Id="rId19" Type="http://schemas.openxmlformats.org/officeDocument/2006/relationships/image" Target="../media/image64.jpeg"/><Relationship Id="rId31" Type="http://schemas.openxmlformats.org/officeDocument/2006/relationships/image" Target="../media/image76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png"/><Relationship Id="rId22" Type="http://schemas.openxmlformats.org/officeDocument/2006/relationships/image" Target="../media/image67.jpeg"/><Relationship Id="rId27" Type="http://schemas.openxmlformats.org/officeDocument/2006/relationships/image" Target="../media/image72.jpeg"/><Relationship Id="rId30" Type="http://schemas.openxmlformats.org/officeDocument/2006/relationships/image" Target="../media/image75.png"/><Relationship Id="rId8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microsoft.com/office/2007/relationships/hdphoto" Target="../media/hdphoto7.wdp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4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microsoft.com/office/2007/relationships/hdphoto" Target="../media/hdphoto9.wdp"/><Relationship Id="rId7" Type="http://schemas.microsoft.com/office/2007/relationships/hdphoto" Target="../media/hdphoto10.wdp"/><Relationship Id="rId12" Type="http://schemas.openxmlformats.org/officeDocument/2006/relationships/image" Target="../media/image96.png"/><Relationship Id="rId17" Type="http://schemas.openxmlformats.org/officeDocument/2006/relationships/image" Target="../media/image6.png"/><Relationship Id="rId2" Type="http://schemas.openxmlformats.org/officeDocument/2006/relationships/image" Target="../media/image88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5.png"/><Relationship Id="rId5" Type="http://schemas.openxmlformats.org/officeDocument/2006/relationships/image" Target="../media/image90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hyperlink" Target="zdj&#281;cia%20do%20prezenacji/slajd%2011-%20lakierowanie/lakierowanie%2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zdj&#281;cia%20do%20prezenacji/slajd%2011-%20lakierowanie/lakierowanie%205.jpg" TargetMode="Externa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" r="8515" b="1"/>
          <a:stretch/>
        </p:blipFill>
        <p:spPr bwMode="auto">
          <a:xfrm>
            <a:off x="2875325" y="5051496"/>
            <a:ext cx="2572054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2" b="5985"/>
          <a:stretch/>
        </p:blipFill>
        <p:spPr bwMode="auto">
          <a:xfrm>
            <a:off x="5632108" y="1700808"/>
            <a:ext cx="3404979" cy="215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0" y="5051496"/>
            <a:ext cx="26638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kia.com/eu/-/media/files-from-kme/online-specials/sportage-2014/assets/home/bg_teaser_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4" t="39387" r="12171" b="9032"/>
          <a:stretch/>
        </p:blipFill>
        <p:spPr bwMode="auto">
          <a:xfrm>
            <a:off x="203965" y="1700808"/>
            <a:ext cx="5235879" cy="311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Łącznik prostoliniowy 26"/>
          <p:cNvCxnSpPr/>
          <p:nvPr/>
        </p:nvCxnSpPr>
        <p:spPr>
          <a:xfrm flipH="1">
            <a:off x="5436096" y="836712"/>
            <a:ext cx="1367136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4" descr="B&amp;W Partners Samochody Luksusowe">
            <a:extLst>
              <a:ext uri="{FF2B5EF4-FFF2-40B4-BE49-F238E27FC236}">
                <a16:creationId xmlns:a16="http://schemas.microsoft.com/office/drawing/2014/main" id="{364B3231-4542-42B0-9237-154D32903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4" t="56069" r="17114" b="10982"/>
          <a:stretch/>
        </p:blipFill>
        <p:spPr bwMode="auto">
          <a:xfrm>
            <a:off x="5647063" y="4154844"/>
            <a:ext cx="3397501" cy="226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EF89685-89C4-482F-A603-FC2A71E317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43" y="577339"/>
            <a:ext cx="6859800" cy="82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6881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Znalezione obrazy dla zapytania LEGO Storage Head skeleton">
            <a:extLst>
              <a:ext uri="{FF2B5EF4-FFF2-40B4-BE49-F238E27FC236}">
                <a16:creationId xmlns:a16="http://schemas.microsoft.com/office/drawing/2014/main" id="{EF70E512-3D4A-4621-BB5D-12DE9580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447" y="3276886"/>
            <a:ext cx="1211891" cy="154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8866" y="96702"/>
            <a:ext cx="532034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  <a:defRPr/>
            </a:pPr>
            <a:r>
              <a:rPr lang="pl-PL" altLang="pl-PL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Dekorowanie</a:t>
            </a:r>
            <a:endParaRPr kumimoji="0" lang="pl-PL" altLang="pl-PL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8866" y="972503"/>
            <a:ext cx="3435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altLang="pl-PL" sz="2000" b="1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IML (In </a:t>
            </a:r>
            <a:r>
              <a:rPr lang="pl-PL" altLang="pl-PL" sz="2000" b="1" dirty="0" err="1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mould</a:t>
            </a:r>
            <a:r>
              <a:rPr lang="pl-PL" altLang="pl-PL" sz="2000" b="1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altLang="pl-PL" sz="2000" b="1" dirty="0" err="1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labeling</a:t>
            </a:r>
            <a:r>
              <a:rPr lang="pl-PL" altLang="pl-PL" sz="2000" b="1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1121544" y="2334007"/>
            <a:ext cx="2581536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altLang="pl-PL" sz="2200" b="1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Hot </a:t>
            </a:r>
            <a:r>
              <a:rPr lang="pl-PL" altLang="pl-PL" sz="2200" b="1" dirty="0" err="1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Stamping</a:t>
            </a:r>
            <a:endParaRPr lang="pl-PL" altLang="pl-PL" sz="2200" b="1" dirty="0">
              <a:solidFill>
                <a:srgbClr val="F3F2DC">
                  <a:lumMod val="10000"/>
                </a:srgbClr>
              </a:solidFill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117140" y="3384082"/>
            <a:ext cx="2566558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altLang="pl-PL" sz="2200" b="1" dirty="0" err="1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Heat</a:t>
            </a:r>
            <a:r>
              <a:rPr lang="pl-PL" altLang="pl-PL" sz="2200" b="1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 transfer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1696048" y="4357845"/>
            <a:ext cx="2566558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altLang="pl-PL" sz="2200" b="1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Tamponowanie</a:t>
            </a:r>
          </a:p>
        </p:txBody>
      </p:sp>
      <p:pic>
        <p:nvPicPr>
          <p:cNvPr id="23" name="Picture 2" descr="http://bilder.buecher.de/produkte/42/42547/42547999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401" y="538749"/>
            <a:ext cx="964595" cy="7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Kopia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31" y="504465"/>
            <a:ext cx="1247570" cy="121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03" b="92101" l="9796" r="93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12" b="7226"/>
          <a:stretch/>
        </p:blipFill>
        <p:spPr bwMode="auto">
          <a:xfrm>
            <a:off x="2483366" y="2844924"/>
            <a:ext cx="548141" cy="128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24" b="79182" l="37876" r="6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63" t="11146" r="34818" b="19023"/>
          <a:stretch/>
        </p:blipFill>
        <p:spPr bwMode="auto">
          <a:xfrm>
            <a:off x="2997835" y="2842011"/>
            <a:ext cx="593527" cy="1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13" b="97051" l="9626" r="89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95" y="2817869"/>
            <a:ext cx="683319" cy="136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FFCE40C-9038-4044-8389-84DCA0C2A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8064" y="1019099"/>
            <a:ext cx="964595" cy="770476"/>
          </a:xfrm>
          <a:prstGeom prst="rect">
            <a:avLst/>
          </a:prstGeom>
        </p:spPr>
      </p:pic>
      <p:pic>
        <p:nvPicPr>
          <p:cNvPr id="27" name="Picture 6" descr="Znalezione obrazy dla zapytania LEGO Head Silly">
            <a:extLst>
              <a:ext uri="{FF2B5EF4-FFF2-40B4-BE49-F238E27FC236}">
                <a16:creationId xmlns:a16="http://schemas.microsoft.com/office/drawing/2014/main" id="{1FDB2795-9A7E-422D-9362-01726B10A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3" r="12068"/>
          <a:stretch/>
        </p:blipFill>
        <p:spPr bwMode="auto">
          <a:xfrm>
            <a:off x="5379947" y="4388935"/>
            <a:ext cx="1530120" cy="13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Znalezione obrazy dla zapytania LEGO Head winky">
            <a:extLst>
              <a:ext uri="{FF2B5EF4-FFF2-40B4-BE49-F238E27FC236}">
                <a16:creationId xmlns:a16="http://schemas.microsoft.com/office/drawing/2014/main" id="{79CC43F2-0FB4-4AE6-9594-CC98B8890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490" b="85294" l="28039" r="743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42" t="38141" r="25745" b="14115"/>
          <a:stretch/>
        </p:blipFill>
        <p:spPr bwMode="auto">
          <a:xfrm>
            <a:off x="5579393" y="3334915"/>
            <a:ext cx="1299941" cy="136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id="{F0CD6D49-0DAA-4DB5-BA55-5DB2D7D84211}"/>
              </a:ext>
            </a:extLst>
          </p:cNvPr>
          <p:cNvSpPr txBox="1"/>
          <p:nvPr/>
        </p:nvSpPr>
        <p:spPr>
          <a:xfrm>
            <a:off x="215196" y="6135656"/>
            <a:ext cx="3779678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altLang="pl-PL" sz="2200" b="1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Grawerowanie </a:t>
            </a:r>
          </a:p>
          <a:p>
            <a:pPr lvl="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altLang="pl-PL" sz="2200" b="1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     laserowe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BBC603F-5AAC-4C16-9421-31CE7E45F65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25" b="93750" l="22559" r="798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23" t="4849" r="21075" b="9051"/>
          <a:stretch/>
        </p:blipFill>
        <p:spPr>
          <a:xfrm>
            <a:off x="2412312" y="4653368"/>
            <a:ext cx="753762" cy="866027"/>
          </a:xfrm>
          <a:prstGeom prst="rect">
            <a:avLst/>
          </a:prstGeom>
        </p:spPr>
      </p:pic>
      <p:pic>
        <p:nvPicPr>
          <p:cNvPr id="15370" name="Picture 10" descr="Znalezione obrazy dla zapytania LEGO Storage Head">
            <a:extLst>
              <a:ext uri="{FF2B5EF4-FFF2-40B4-BE49-F238E27FC236}">
                <a16:creationId xmlns:a16="http://schemas.microsoft.com/office/drawing/2014/main" id="{4A338A0F-8802-4EBA-8852-2B7C8FA6D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33" b="915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1" t="35026" r="4851" b="9051"/>
          <a:stretch/>
        </p:blipFill>
        <p:spPr bwMode="auto">
          <a:xfrm>
            <a:off x="3237023" y="3935073"/>
            <a:ext cx="2409083" cy="147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B06EC0F1-3709-443E-A2CB-577AEB255A9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62" b="91081" l="22900" r="77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3" t="4851" r="22311" b="9051"/>
          <a:stretch/>
        </p:blipFill>
        <p:spPr>
          <a:xfrm>
            <a:off x="7706691" y="3751555"/>
            <a:ext cx="1389740" cy="164613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2D3128A-398E-481B-BD34-9E053F86865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3515" r="18474" b="9771"/>
          <a:stretch/>
        </p:blipFill>
        <p:spPr>
          <a:xfrm>
            <a:off x="3415570" y="121177"/>
            <a:ext cx="2385234" cy="184430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8EA89A76-D313-4D39-AAE9-0CC5DFCB508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 t="22974" r="14339" b="28558"/>
          <a:stretch/>
        </p:blipFill>
        <p:spPr>
          <a:xfrm>
            <a:off x="3994874" y="2086165"/>
            <a:ext cx="2019006" cy="86984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AE63BBA9-2DD1-49AF-B645-7161F6A1D0A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t="21266" r="7476" b="9029"/>
          <a:stretch/>
        </p:blipFill>
        <p:spPr>
          <a:xfrm>
            <a:off x="6103601" y="1864812"/>
            <a:ext cx="3070819" cy="1586097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F4EC9B8D-4F69-4776-B7F2-B4EFBD44568E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38310" r="22438" b="35111"/>
          <a:stretch/>
        </p:blipFill>
        <p:spPr>
          <a:xfrm>
            <a:off x="4082646" y="5832666"/>
            <a:ext cx="3062608" cy="1035923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F8506BF8-E0B4-4BBD-997C-1E208C5513C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0" t="38588" r="44488" b="45966"/>
          <a:stretch/>
        </p:blipFill>
        <p:spPr>
          <a:xfrm>
            <a:off x="2901144" y="5500416"/>
            <a:ext cx="1181502" cy="1260882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2C4882A1-FC88-41E5-9C72-52945A103F6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06"/>
            <a:ext cx="3073210" cy="3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8030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B642B10E-EA54-4D85-BB38-02862E8FD9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2" t="12384" r="22301" b="14274"/>
          <a:stretch/>
        </p:blipFill>
        <p:spPr>
          <a:xfrm>
            <a:off x="5771443" y="1773787"/>
            <a:ext cx="962025" cy="949590"/>
          </a:xfrm>
          <a:prstGeom prst="rect">
            <a:avLst/>
          </a:prstGeom>
        </p:spPr>
      </p:pic>
      <p:pic>
        <p:nvPicPr>
          <p:cNvPr id="45" name="Obraz 12" descr="default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5" b="26619"/>
          <a:stretch>
            <a:fillRect/>
          </a:stretch>
        </p:blipFill>
        <p:spPr bwMode="auto">
          <a:xfrm>
            <a:off x="6789226" y="1923679"/>
            <a:ext cx="1472830" cy="60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0" name="Rectangle 22"/>
          <p:cNvSpPr>
            <a:spLocks noChangeArrowheads="1"/>
          </p:cNvSpPr>
          <p:nvPr/>
        </p:nvSpPr>
        <p:spPr bwMode="auto">
          <a:xfrm>
            <a:off x="7040014" y="4183295"/>
            <a:ext cx="1368425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pic>
        <p:nvPicPr>
          <p:cNvPr id="27" name="Obraz 6" descr="Obraz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284538"/>
            <a:ext cx="863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Obraz 10" descr="Obraz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670" y="572821"/>
            <a:ext cx="1309330" cy="62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" descr="mainlogo_full_pl_p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525" y="5403034"/>
            <a:ext cx="1439862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4" descr="indek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5" b="16875"/>
          <a:stretch>
            <a:fillRect/>
          </a:stretch>
        </p:blipFill>
        <p:spPr bwMode="auto">
          <a:xfrm>
            <a:off x="8088936" y="1297794"/>
            <a:ext cx="1008179" cy="60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Obraz 16" descr="imagesDacia.jpe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317" y="626629"/>
            <a:ext cx="790977" cy="77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4" descr="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50" y="3520588"/>
            <a:ext cx="9620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3" descr="indek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552" y="5343061"/>
            <a:ext cx="164786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braz 9" descr="Obraz5.jpg"/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82" y="5276381"/>
            <a:ext cx="7223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1" y="1935811"/>
            <a:ext cx="707132" cy="72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14" y="5928236"/>
            <a:ext cx="1554083" cy="43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 descr="logo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93" y="5233519"/>
            <a:ext cx="15113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00" y="5401804"/>
            <a:ext cx="1158530" cy="33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Prostokąt 43"/>
          <p:cNvSpPr/>
          <p:nvPr/>
        </p:nvSpPr>
        <p:spPr>
          <a:xfrm>
            <a:off x="2268749" y="3262964"/>
            <a:ext cx="717128" cy="589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Prostokąt 45"/>
          <p:cNvSpPr/>
          <p:nvPr/>
        </p:nvSpPr>
        <p:spPr>
          <a:xfrm>
            <a:off x="230200" y="2955711"/>
            <a:ext cx="4324978" cy="54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6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AGD</a:t>
            </a:r>
          </a:p>
        </p:txBody>
      </p:sp>
      <p:sp>
        <p:nvSpPr>
          <p:cNvPr id="47" name="Prostokąt 46"/>
          <p:cNvSpPr/>
          <p:nvPr/>
        </p:nvSpPr>
        <p:spPr>
          <a:xfrm>
            <a:off x="237284" y="4608262"/>
            <a:ext cx="3668131" cy="54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6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Projekty techniczne</a:t>
            </a:r>
          </a:p>
        </p:txBody>
      </p:sp>
      <p:pic>
        <p:nvPicPr>
          <p:cNvPr id="48" name="Obraz 11" descr="Obraz9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12" y="3631099"/>
            <a:ext cx="1793165" cy="39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http://www.caraapacentre.ie/wp-content/uploads/2013/01/Hyundai-Log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81" y="1209403"/>
            <a:ext cx="1043236" cy="78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rostokąt 49"/>
          <p:cNvSpPr/>
          <p:nvPr/>
        </p:nvSpPr>
        <p:spPr>
          <a:xfrm>
            <a:off x="183335" y="649327"/>
            <a:ext cx="4028625" cy="54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6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Motoryzacja</a:t>
            </a:r>
          </a:p>
        </p:txBody>
      </p:sp>
      <p:cxnSp>
        <p:nvCxnSpPr>
          <p:cNvPr id="57" name="Łącznik prostoliniowy 56"/>
          <p:cNvCxnSpPr/>
          <p:nvPr/>
        </p:nvCxnSpPr>
        <p:spPr>
          <a:xfrm>
            <a:off x="237284" y="2845908"/>
            <a:ext cx="872232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Łącznik prostoliniowy 57"/>
          <p:cNvCxnSpPr/>
          <p:nvPr/>
        </p:nvCxnSpPr>
        <p:spPr>
          <a:xfrm>
            <a:off x="194016" y="4632998"/>
            <a:ext cx="872232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rostokąt 59"/>
          <p:cNvSpPr/>
          <p:nvPr/>
        </p:nvSpPr>
        <p:spPr>
          <a:xfrm>
            <a:off x="4990159" y="2945095"/>
            <a:ext cx="4006280" cy="54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6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Zabawki</a:t>
            </a:r>
          </a:p>
        </p:txBody>
      </p:sp>
      <p:pic>
        <p:nvPicPr>
          <p:cNvPr id="61" name="Picture 2" descr="http://www.sortimo.co.uk/uploads/media/header_bssystems_en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84" y="5866931"/>
            <a:ext cx="2801353" cy="8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Obraz 10" descr="Obraz6.jpg"/>
          <p:cNvPicPr preferRelativeResize="0"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571" y="5508161"/>
            <a:ext cx="681037" cy="63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Obraz 18" descr="default.jpe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552" y="5747560"/>
            <a:ext cx="14525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Obraz 12" descr="Obraz8.jpg"/>
          <p:cNvPicPr preferRelativeResize="0"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02" y="5303698"/>
            <a:ext cx="774247" cy="12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" descr="http://www.seat-mediacenter.com/c/download/24619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57132" y="1149761"/>
            <a:ext cx="900590" cy="75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84" y="1226650"/>
            <a:ext cx="1026328" cy="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 descr="http://files.site-fusion.co.uk/webfusion110957/image/gsmprimographiclogo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00" y="2071809"/>
            <a:ext cx="3038475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www.motorexpo.com/site/wp-content/uploads/range-rover-logo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40" y="1493962"/>
            <a:ext cx="1107212" cy="3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s://www.mytrendyphone.eu/images/design/design/com/brands/Cars/audi-logo.jp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3" b="17995"/>
          <a:stretch/>
        </p:blipFill>
        <p:spPr bwMode="auto">
          <a:xfrm>
            <a:off x="3815354" y="1373847"/>
            <a:ext cx="965229" cy="6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Znalezione obrazy dla zapytania sapa alumin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14" descr="Znalezione obrazy dla zapytania sapa alumin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8" name="Obraz 9" descr="Obraz7.jp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453" y="1183271"/>
            <a:ext cx="900303" cy="45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18" descr="http://foto.scigacz.pl/gallery/wiadomosci/2013/12/20/Praca_w_BMW_Rider_Krakow/BMW_logo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12685"/>
          <a:stretch/>
        </p:blipFill>
        <p:spPr bwMode="auto">
          <a:xfrm>
            <a:off x="4810870" y="1248222"/>
            <a:ext cx="841253" cy="84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ytuł 1"/>
          <p:cNvSpPr txBox="1">
            <a:spLocks/>
          </p:cNvSpPr>
          <p:nvPr/>
        </p:nvSpPr>
        <p:spPr bwMode="auto">
          <a:xfrm>
            <a:off x="0" y="28614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buFontTx/>
            </a:pPr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Zaufali nam:</a:t>
            </a:r>
          </a:p>
        </p:txBody>
      </p:sp>
      <p:sp>
        <p:nvSpPr>
          <p:cNvPr id="4" name="AutoShape 2" descr="Znalezione obrazy dla zapytania logo hydro extrusion">
            <a:extLst>
              <a:ext uri="{FF2B5EF4-FFF2-40B4-BE49-F238E27FC236}">
                <a16:creationId xmlns:a16="http://schemas.microsoft.com/office/drawing/2014/main" id="{39A32F74-B274-4B25-B49A-91A0EFF150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0A3E3DC-84A0-450F-BE7F-89AAD8AD5A0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45" y="2019450"/>
            <a:ext cx="2095500" cy="7239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0F2FEC5-B89A-4D6A-8C9E-BCA23643C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114" y="3624495"/>
            <a:ext cx="14192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287D9B-E0F6-4D58-9DBA-6AC0801037B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66384" y="5858113"/>
            <a:ext cx="1189296" cy="561975"/>
          </a:xfrm>
          <a:prstGeom prst="rect">
            <a:avLst/>
          </a:prstGeom>
        </p:spPr>
      </p:pic>
      <p:pic>
        <p:nvPicPr>
          <p:cNvPr id="55" name="Obraz 54">
            <a:extLst>
              <a:ext uri="{FF2B5EF4-FFF2-40B4-BE49-F238E27FC236}">
                <a16:creationId xmlns:a16="http://schemas.microsoft.com/office/drawing/2014/main" id="{7EB79F04-25F1-4329-8457-877492AE4DB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06"/>
            <a:ext cx="3073210" cy="3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7453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D73FAF5C-4938-47F9-BD1A-E3A7DA121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1983"/>
            <a:ext cx="8229600" cy="990600"/>
          </a:xfrm>
        </p:spPr>
        <p:txBody>
          <a:bodyPr>
            <a:noAutofit/>
          </a:bodyPr>
          <a:lstStyle/>
          <a:p>
            <a:pPr algn="l"/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Przemysł zabawkarski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7FDFFF4-374B-44EA-B8EA-134E85F3FB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23" y="-234633"/>
            <a:ext cx="3811559" cy="254358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298E24A-A6EC-43B9-8787-F7357406EB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1" y="1956229"/>
            <a:ext cx="3811559" cy="254231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02DD14D-85A8-4C2F-A928-2F6F56A1A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677" y="347979"/>
            <a:ext cx="3707904" cy="247317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A5CC806-BB2F-400F-855E-B64E76EA22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850" y="3383489"/>
            <a:ext cx="5877028" cy="392193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1D1ACCE-2C3E-4B70-B7A9-AEB50DC467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188" y="818808"/>
            <a:ext cx="6582437" cy="4390485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2924891-2CDB-4817-BA99-53B4DD3450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22" y="3755861"/>
            <a:ext cx="5940151" cy="3126807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DB043291-652C-4232-83D1-291269BE37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82" y="2004935"/>
            <a:ext cx="4160909" cy="277532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3B2C5081-D8A1-4627-B668-33E0757693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07" y="20721"/>
            <a:ext cx="2840896" cy="1894878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7EC10EF0-B1EE-4A09-A98E-00B2DE6CF4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441" y="2871286"/>
            <a:ext cx="3374262" cy="2251759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E1EB38D4-22CE-4DA2-90BE-26E0CE3B1C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65" y="-153372"/>
            <a:ext cx="4481724" cy="2989310"/>
          </a:xfrm>
          <a:prstGeom prst="rect">
            <a:avLst/>
          </a:prstGeom>
        </p:spPr>
      </p:pic>
      <p:pic>
        <p:nvPicPr>
          <p:cNvPr id="34" name="Picture 10" descr="Znalezione obrazy dla zapytania LEGO Storage Head">
            <a:extLst>
              <a:ext uri="{FF2B5EF4-FFF2-40B4-BE49-F238E27FC236}">
                <a16:creationId xmlns:a16="http://schemas.microsoft.com/office/drawing/2014/main" id="{FDCA0AE4-91EF-45B4-B769-D3D080721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33" b="915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1" t="35026" r="4851" b="9051"/>
          <a:stretch/>
        </p:blipFill>
        <p:spPr bwMode="auto">
          <a:xfrm>
            <a:off x="734091" y="2012007"/>
            <a:ext cx="2119001" cy="129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wal 1">
            <a:extLst>
              <a:ext uri="{FF2B5EF4-FFF2-40B4-BE49-F238E27FC236}">
                <a16:creationId xmlns:a16="http://schemas.microsoft.com/office/drawing/2014/main" id="{3E5240C4-C703-4D1F-9A82-54CD173B2529}"/>
              </a:ext>
            </a:extLst>
          </p:cNvPr>
          <p:cNvSpPr/>
          <p:nvPr/>
        </p:nvSpPr>
        <p:spPr>
          <a:xfrm>
            <a:off x="3898539" y="1906687"/>
            <a:ext cx="260405" cy="123792"/>
          </a:xfrm>
          <a:prstGeom prst="ellipse">
            <a:avLst/>
          </a:prstGeom>
          <a:solidFill>
            <a:srgbClr val="F5C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E7F1A460-4E2E-4E84-B3D0-EB481C6ACBE9}"/>
              </a:ext>
            </a:extLst>
          </p:cNvPr>
          <p:cNvSpPr/>
          <p:nvPr/>
        </p:nvSpPr>
        <p:spPr>
          <a:xfrm>
            <a:off x="1472983" y="4510890"/>
            <a:ext cx="211622" cy="214254"/>
          </a:xfrm>
          <a:prstGeom prst="ellipse">
            <a:avLst/>
          </a:prstGeom>
          <a:solidFill>
            <a:srgbClr val="F5C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9830F127-B6D8-4F1E-ADE1-DED8434BAB99}"/>
              </a:ext>
            </a:extLst>
          </p:cNvPr>
          <p:cNvSpPr/>
          <p:nvPr/>
        </p:nvSpPr>
        <p:spPr>
          <a:xfrm>
            <a:off x="2567408" y="5411463"/>
            <a:ext cx="260420" cy="268659"/>
          </a:xfrm>
          <a:prstGeom prst="ellipse">
            <a:avLst/>
          </a:prstGeom>
          <a:solidFill>
            <a:srgbClr val="F5C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C611CE98-1F61-4361-BEBC-EF04FDE1F8FB}"/>
              </a:ext>
            </a:extLst>
          </p:cNvPr>
          <p:cNvSpPr/>
          <p:nvPr/>
        </p:nvSpPr>
        <p:spPr>
          <a:xfrm>
            <a:off x="305389" y="5420994"/>
            <a:ext cx="211622" cy="214254"/>
          </a:xfrm>
          <a:prstGeom prst="ellipse">
            <a:avLst/>
          </a:prstGeom>
          <a:solidFill>
            <a:srgbClr val="F5C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E845CBB1-4777-45D8-B93B-5ABC85CE1CFE}"/>
              </a:ext>
            </a:extLst>
          </p:cNvPr>
          <p:cNvSpPr/>
          <p:nvPr/>
        </p:nvSpPr>
        <p:spPr>
          <a:xfrm>
            <a:off x="1989405" y="5499495"/>
            <a:ext cx="211622" cy="214254"/>
          </a:xfrm>
          <a:prstGeom prst="ellipse">
            <a:avLst/>
          </a:prstGeom>
          <a:solidFill>
            <a:srgbClr val="F5C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EF3DBF7C-464B-4675-A0DD-D00437C6EAAF}"/>
              </a:ext>
            </a:extLst>
          </p:cNvPr>
          <p:cNvSpPr/>
          <p:nvPr/>
        </p:nvSpPr>
        <p:spPr>
          <a:xfrm>
            <a:off x="5401084" y="4566007"/>
            <a:ext cx="211622" cy="214254"/>
          </a:xfrm>
          <a:prstGeom prst="ellipse">
            <a:avLst/>
          </a:prstGeom>
          <a:solidFill>
            <a:srgbClr val="F5C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36AE6E36-EFAF-4979-91A3-58AD063C0BFD}"/>
              </a:ext>
            </a:extLst>
          </p:cNvPr>
          <p:cNvSpPr/>
          <p:nvPr/>
        </p:nvSpPr>
        <p:spPr>
          <a:xfrm>
            <a:off x="629469" y="2205780"/>
            <a:ext cx="211622" cy="214254"/>
          </a:xfrm>
          <a:prstGeom prst="ellipse">
            <a:avLst/>
          </a:prstGeom>
          <a:solidFill>
            <a:srgbClr val="F5C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A704C1F5-0C42-4F30-B9A3-F7EAE78C56E2}"/>
              </a:ext>
            </a:extLst>
          </p:cNvPr>
          <p:cNvSpPr/>
          <p:nvPr/>
        </p:nvSpPr>
        <p:spPr>
          <a:xfrm>
            <a:off x="7902629" y="1249626"/>
            <a:ext cx="118444" cy="161564"/>
          </a:xfrm>
          <a:prstGeom prst="ellipse">
            <a:avLst/>
          </a:prstGeom>
          <a:solidFill>
            <a:srgbClr val="F5C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A2A75D74-F6A3-4CED-9EF4-E472D8B736BA}"/>
              </a:ext>
            </a:extLst>
          </p:cNvPr>
          <p:cNvSpPr/>
          <p:nvPr/>
        </p:nvSpPr>
        <p:spPr>
          <a:xfrm>
            <a:off x="6941391" y="763571"/>
            <a:ext cx="118444" cy="161564"/>
          </a:xfrm>
          <a:prstGeom prst="ellipse">
            <a:avLst/>
          </a:prstGeom>
          <a:solidFill>
            <a:srgbClr val="F5C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Owal 29">
            <a:extLst>
              <a:ext uri="{FF2B5EF4-FFF2-40B4-BE49-F238E27FC236}">
                <a16:creationId xmlns:a16="http://schemas.microsoft.com/office/drawing/2014/main" id="{504941BB-F49B-4E65-B514-95F5712370DE}"/>
              </a:ext>
            </a:extLst>
          </p:cNvPr>
          <p:cNvSpPr/>
          <p:nvPr/>
        </p:nvSpPr>
        <p:spPr>
          <a:xfrm>
            <a:off x="6445350" y="1458758"/>
            <a:ext cx="118444" cy="161564"/>
          </a:xfrm>
          <a:prstGeom prst="ellipse">
            <a:avLst/>
          </a:prstGeom>
          <a:solidFill>
            <a:srgbClr val="F5C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5843F213-302B-4DC8-A893-BB7971AEC249}"/>
              </a:ext>
            </a:extLst>
          </p:cNvPr>
          <p:cNvSpPr/>
          <p:nvPr/>
        </p:nvSpPr>
        <p:spPr>
          <a:xfrm>
            <a:off x="5304844" y="1242733"/>
            <a:ext cx="118444" cy="161564"/>
          </a:xfrm>
          <a:prstGeom prst="ellipse">
            <a:avLst/>
          </a:prstGeom>
          <a:solidFill>
            <a:srgbClr val="F5C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65DFC321-494F-47F7-8AA0-BE9884FC32C7}"/>
              </a:ext>
            </a:extLst>
          </p:cNvPr>
          <p:cNvSpPr/>
          <p:nvPr/>
        </p:nvSpPr>
        <p:spPr>
          <a:xfrm>
            <a:off x="5325080" y="715823"/>
            <a:ext cx="95831" cy="109817"/>
          </a:xfrm>
          <a:prstGeom prst="ellipse">
            <a:avLst/>
          </a:prstGeom>
          <a:solidFill>
            <a:srgbClr val="F5C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Owal 34">
            <a:extLst>
              <a:ext uri="{FF2B5EF4-FFF2-40B4-BE49-F238E27FC236}">
                <a16:creationId xmlns:a16="http://schemas.microsoft.com/office/drawing/2014/main" id="{27F8375F-8D3F-4A3F-969E-78A4F4DF4218}"/>
              </a:ext>
            </a:extLst>
          </p:cNvPr>
          <p:cNvSpPr/>
          <p:nvPr/>
        </p:nvSpPr>
        <p:spPr>
          <a:xfrm>
            <a:off x="7117842" y="1439872"/>
            <a:ext cx="118444" cy="161564"/>
          </a:xfrm>
          <a:prstGeom prst="ellipse">
            <a:avLst/>
          </a:prstGeom>
          <a:solidFill>
            <a:srgbClr val="F5C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Owal 35">
            <a:extLst>
              <a:ext uri="{FF2B5EF4-FFF2-40B4-BE49-F238E27FC236}">
                <a16:creationId xmlns:a16="http://schemas.microsoft.com/office/drawing/2014/main" id="{A9303906-B26D-45BE-9B8C-286E70B524F2}"/>
              </a:ext>
            </a:extLst>
          </p:cNvPr>
          <p:cNvSpPr/>
          <p:nvPr/>
        </p:nvSpPr>
        <p:spPr>
          <a:xfrm flipH="1">
            <a:off x="4716015" y="1001267"/>
            <a:ext cx="117161" cy="123477"/>
          </a:xfrm>
          <a:prstGeom prst="ellipse">
            <a:avLst/>
          </a:prstGeom>
          <a:solidFill>
            <a:srgbClr val="F5C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9" name="Obraz 38">
            <a:extLst>
              <a:ext uri="{FF2B5EF4-FFF2-40B4-BE49-F238E27FC236}">
                <a16:creationId xmlns:a16="http://schemas.microsoft.com/office/drawing/2014/main" id="{BB0B1F3B-A8AF-43EB-B322-8963939E0A4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06"/>
            <a:ext cx="3073210" cy="3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5454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226" y="-165632"/>
            <a:ext cx="9151973" cy="858328"/>
          </a:xfrm>
        </p:spPr>
        <p:txBody>
          <a:bodyPr>
            <a:noAutofit/>
          </a:bodyPr>
          <a:lstStyle/>
          <a:p>
            <a:pPr algn="l"/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Przykłady produkcji - AGD</a:t>
            </a:r>
          </a:p>
        </p:txBody>
      </p:sp>
      <p:pic>
        <p:nvPicPr>
          <p:cNvPr id="5126" name="Picture 6" descr="https://ssl.leclerc.com.pl/sklep/img_items/b/580/580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8000" l="20333" r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564" y="4001926"/>
            <a:ext cx="2852525" cy="28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5A49218-1EA1-4CE0-A2B8-F35853043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045" y="2272591"/>
            <a:ext cx="3872993" cy="25832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D8FD352-CD6B-437B-9F60-5C90193F72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82" y="3611465"/>
            <a:ext cx="5404079" cy="3604520"/>
          </a:xfrm>
          <a:prstGeom prst="rect">
            <a:avLst/>
          </a:prstGeom>
        </p:spPr>
      </p:pic>
      <p:pic>
        <p:nvPicPr>
          <p:cNvPr id="31" name="Picture 10" descr="http://tylkoniemieckie.pl/environment/cache/images/300_300_productGfx_12565609.jpg">
            <a:extLst>
              <a:ext uri="{FF2B5EF4-FFF2-40B4-BE49-F238E27FC236}">
                <a16:creationId xmlns:a16="http://schemas.microsoft.com/office/drawing/2014/main" id="{71744FF2-7FEA-4EFB-B38B-A8BCA683E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00" b="99000" l="2825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6"/>
          <a:stretch/>
        </p:blipFill>
        <p:spPr bwMode="auto">
          <a:xfrm>
            <a:off x="1454569" y="4209747"/>
            <a:ext cx="1629387" cy="247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8E9EEFA8-4073-4895-97DA-C620D7F088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2987" r="11413" b="12987"/>
          <a:stretch/>
        </p:blipFill>
        <p:spPr>
          <a:xfrm>
            <a:off x="3538727" y="5066690"/>
            <a:ext cx="2712836" cy="182993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9DF9A25-53C8-4224-9288-1575E3BA3E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32" y="100253"/>
            <a:ext cx="3480917" cy="232177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417C0EB-CFE2-4B3A-AB5C-4AAE0E3A70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07" y="-383238"/>
            <a:ext cx="5321606" cy="355128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EE6F3F0-6540-4E83-A356-638E9DB42C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71184">
            <a:off x="5366358" y="2316199"/>
            <a:ext cx="4065496" cy="2711686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3F791DA1-0D86-4D79-AEE0-9D30E7E769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027" y="1466953"/>
            <a:ext cx="2606879" cy="1738788"/>
          </a:xfrm>
          <a:prstGeom prst="rect">
            <a:avLst/>
          </a:prstGeom>
        </p:spPr>
      </p:pic>
      <p:pic>
        <p:nvPicPr>
          <p:cNvPr id="47" name="Picture 30" descr="2851">
            <a:extLst>
              <a:ext uri="{FF2B5EF4-FFF2-40B4-BE49-F238E27FC236}">
                <a16:creationId xmlns:a16="http://schemas.microsoft.com/office/drawing/2014/main" id="{59A1080A-D387-4D89-B906-5181FCF16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" y="1532280"/>
            <a:ext cx="3374509" cy="303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41ADA554-E731-4B30-A7E4-576828E222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85" y="1221037"/>
            <a:ext cx="3087335" cy="2059252"/>
          </a:xfrm>
          <a:prstGeom prst="rect">
            <a:avLst/>
          </a:prstGeom>
        </p:spPr>
      </p:pic>
      <p:pic>
        <p:nvPicPr>
          <p:cNvPr id="32" name="Picture 18" descr="http://images.okazje.info.pl/p/dom-i-ogrod/1697/plast-team-kosz-na-bielizne-medium-prost-zolt-45l.jpg">
            <a:extLst>
              <a:ext uri="{FF2B5EF4-FFF2-40B4-BE49-F238E27FC236}">
                <a16:creationId xmlns:a16="http://schemas.microsoft.com/office/drawing/2014/main" id="{867561D9-BC82-4532-85AC-175C1DA48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373" y="4059819"/>
            <a:ext cx="2711282" cy="271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38DC0D0D-6FA1-4458-A45A-27173E31092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06"/>
            <a:ext cx="3073210" cy="3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2333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475" y="-37322"/>
            <a:ext cx="9151973" cy="1224136"/>
          </a:xfrm>
        </p:spPr>
        <p:txBody>
          <a:bodyPr>
            <a:noAutofit/>
          </a:bodyPr>
          <a:lstStyle/>
          <a:p>
            <a:pPr algn="l"/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Przykłady produkcji </a:t>
            </a:r>
            <a:b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projekty techniczne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FB30054-3A29-4121-915C-A25A62CA1CAD}"/>
              </a:ext>
            </a:extLst>
          </p:cNvPr>
          <p:cNvSpPr/>
          <p:nvPr/>
        </p:nvSpPr>
        <p:spPr>
          <a:xfrm rot="2441333">
            <a:off x="3716727" y="3810260"/>
            <a:ext cx="607822" cy="1470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2AF6903-8919-4F37-B58C-AEF93563A3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083" y="3212976"/>
            <a:ext cx="4965672" cy="3312104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83B33A3D-F390-4400-9541-7713C5EA98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7" r="7418" b="8092"/>
          <a:stretch/>
        </p:blipFill>
        <p:spPr>
          <a:xfrm>
            <a:off x="-252536" y="553301"/>
            <a:ext cx="9049079" cy="459700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D1AF3F8-4B9B-4D0B-8555-748D6862D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04575"/>
            <a:ext cx="3978148" cy="265342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8F81BE5-780B-49D1-8CF2-23655EC3BD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06"/>
            <a:ext cx="3073210" cy="3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352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Symbol zastępczy zawartości 3" descr="Mapa_świata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628775"/>
            <a:ext cx="8893175" cy="4183063"/>
          </a:xfrm>
        </p:spPr>
      </p:pic>
      <p:sp>
        <p:nvSpPr>
          <p:cNvPr id="6" name="Schemat blokowy: łącznik 5"/>
          <p:cNvSpPr/>
          <p:nvPr/>
        </p:nvSpPr>
        <p:spPr>
          <a:xfrm>
            <a:off x="7451725" y="2852738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7" name="Schemat blokowy: łącznik 6"/>
          <p:cNvSpPr/>
          <p:nvPr/>
        </p:nvSpPr>
        <p:spPr>
          <a:xfrm>
            <a:off x="7524750" y="4724400"/>
            <a:ext cx="142875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8" name="Schemat blokowy: łącznik 7"/>
          <p:cNvSpPr/>
          <p:nvPr/>
        </p:nvSpPr>
        <p:spPr>
          <a:xfrm>
            <a:off x="4211638" y="21336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9" name="Schemat blokowy: łącznik 8"/>
          <p:cNvSpPr/>
          <p:nvPr/>
        </p:nvSpPr>
        <p:spPr>
          <a:xfrm>
            <a:off x="4067175" y="2276475"/>
            <a:ext cx="144463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0" name="Schemat blokowy: łącznik 9"/>
          <p:cNvSpPr/>
          <p:nvPr/>
        </p:nvSpPr>
        <p:spPr>
          <a:xfrm>
            <a:off x="3779838" y="23495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1" name="Schemat blokowy: łącznik 10"/>
          <p:cNvSpPr/>
          <p:nvPr/>
        </p:nvSpPr>
        <p:spPr>
          <a:xfrm>
            <a:off x="3708400" y="2708275"/>
            <a:ext cx="142875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2" name="Schemat blokowy: łącznik 11"/>
          <p:cNvSpPr/>
          <p:nvPr/>
        </p:nvSpPr>
        <p:spPr>
          <a:xfrm>
            <a:off x="3851275" y="2492375"/>
            <a:ext cx="144463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3" name="Schemat blokowy: łącznik 12"/>
          <p:cNvSpPr/>
          <p:nvPr/>
        </p:nvSpPr>
        <p:spPr>
          <a:xfrm>
            <a:off x="4067175" y="2420938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4" name="Schemat blokowy: łącznik 13"/>
          <p:cNvSpPr/>
          <p:nvPr/>
        </p:nvSpPr>
        <p:spPr>
          <a:xfrm>
            <a:off x="4356100" y="2349500"/>
            <a:ext cx="144463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5" name="Schemat blokowy: łącznik 14"/>
          <p:cNvSpPr/>
          <p:nvPr/>
        </p:nvSpPr>
        <p:spPr>
          <a:xfrm>
            <a:off x="4572000" y="2420938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6" name="Schemat blokowy: łącznik 15"/>
          <p:cNvSpPr/>
          <p:nvPr/>
        </p:nvSpPr>
        <p:spPr>
          <a:xfrm>
            <a:off x="4356100" y="2492375"/>
            <a:ext cx="144463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7" name="Schemat blokowy: łącznik 16"/>
          <p:cNvSpPr/>
          <p:nvPr/>
        </p:nvSpPr>
        <p:spPr>
          <a:xfrm>
            <a:off x="4211638" y="2492375"/>
            <a:ext cx="144462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8" name="Schemat blokowy: łącznik 17"/>
          <p:cNvSpPr/>
          <p:nvPr/>
        </p:nvSpPr>
        <p:spPr>
          <a:xfrm>
            <a:off x="4067175" y="2060575"/>
            <a:ext cx="144463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9" name="Schemat blokowy: łącznik 18"/>
          <p:cNvSpPr/>
          <p:nvPr/>
        </p:nvSpPr>
        <p:spPr>
          <a:xfrm>
            <a:off x="8243888" y="5300663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0" name="Schemat blokowy: łącznik 19"/>
          <p:cNvSpPr/>
          <p:nvPr/>
        </p:nvSpPr>
        <p:spPr>
          <a:xfrm>
            <a:off x="1331913" y="2205038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1" name="Schemat blokowy: łącznik 20"/>
          <p:cNvSpPr/>
          <p:nvPr/>
        </p:nvSpPr>
        <p:spPr>
          <a:xfrm>
            <a:off x="1258888" y="27813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3" name="Schemat blokowy: łącznik 22"/>
          <p:cNvSpPr/>
          <p:nvPr/>
        </p:nvSpPr>
        <p:spPr>
          <a:xfrm>
            <a:off x="4364038" y="2644775"/>
            <a:ext cx="144462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4" name="Schemat blokowy: łącznik 23"/>
          <p:cNvSpPr/>
          <p:nvPr/>
        </p:nvSpPr>
        <p:spPr>
          <a:xfrm>
            <a:off x="4427538" y="21336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5" name="Schemat blokowy: łącznik 24"/>
          <p:cNvSpPr/>
          <p:nvPr/>
        </p:nvSpPr>
        <p:spPr>
          <a:xfrm>
            <a:off x="3995738" y="25654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" name="Schemat blokowy: łącznik 19"/>
          <p:cNvSpPr/>
          <p:nvPr/>
        </p:nvSpPr>
        <p:spPr>
          <a:xfrm>
            <a:off x="4140200" y="2636838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3" name="Schemat blokowy: łącznik 19"/>
          <p:cNvSpPr/>
          <p:nvPr/>
        </p:nvSpPr>
        <p:spPr>
          <a:xfrm>
            <a:off x="4500563" y="1989138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4" name="Schemat blokowy: łącznik 14"/>
          <p:cNvSpPr/>
          <p:nvPr/>
        </p:nvSpPr>
        <p:spPr>
          <a:xfrm>
            <a:off x="5940425" y="2205038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5" name="Schemat blokowy: łącznik 14"/>
          <p:cNvSpPr/>
          <p:nvPr/>
        </p:nvSpPr>
        <p:spPr>
          <a:xfrm>
            <a:off x="6443663" y="2924175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2" name="Schemat blokowy: łącznik 14"/>
          <p:cNvSpPr/>
          <p:nvPr/>
        </p:nvSpPr>
        <p:spPr>
          <a:xfrm>
            <a:off x="1763713" y="42926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6" name="Schemat blokowy: łącznik 14"/>
          <p:cNvSpPr/>
          <p:nvPr/>
        </p:nvSpPr>
        <p:spPr>
          <a:xfrm>
            <a:off x="6588125" y="3644900"/>
            <a:ext cx="144463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7" name="Schemat blokowy: łącznik 14"/>
          <p:cNvSpPr/>
          <p:nvPr/>
        </p:nvSpPr>
        <p:spPr>
          <a:xfrm>
            <a:off x="6659563" y="40767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8" name="Schemat blokowy: łącznik 14"/>
          <p:cNvSpPr/>
          <p:nvPr/>
        </p:nvSpPr>
        <p:spPr>
          <a:xfrm>
            <a:off x="1979613" y="5013325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2559" name="Tytuł 1"/>
          <p:cNvSpPr txBox="1">
            <a:spLocks/>
          </p:cNvSpPr>
          <p:nvPr/>
        </p:nvSpPr>
        <p:spPr bwMode="auto">
          <a:xfrm>
            <a:off x="0" y="697"/>
            <a:ext cx="8229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Nasze produkty trafiają do…</a:t>
            </a:r>
          </a:p>
        </p:txBody>
      </p:sp>
      <p:sp>
        <p:nvSpPr>
          <p:cNvPr id="32" name="Schemat blokowy: łącznik 31"/>
          <p:cNvSpPr/>
          <p:nvPr/>
        </p:nvSpPr>
        <p:spPr>
          <a:xfrm>
            <a:off x="4377326" y="4979988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33" name="Schemat blokowy: łącznik 32"/>
          <p:cNvSpPr/>
          <p:nvPr/>
        </p:nvSpPr>
        <p:spPr>
          <a:xfrm>
            <a:off x="2339752" y="4292600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34" name="Schemat blokowy: łącznik 33"/>
          <p:cNvSpPr/>
          <p:nvPr/>
        </p:nvSpPr>
        <p:spPr>
          <a:xfrm>
            <a:off x="3635375" y="2852737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878138"/>
            <a:ext cx="158750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Schemat blokowy: łącznik 35"/>
          <p:cNvSpPr/>
          <p:nvPr/>
        </p:nvSpPr>
        <p:spPr>
          <a:xfrm>
            <a:off x="6661769" y="3861048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FDAC5448-5FDC-481A-A1FC-EB790C0746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06"/>
            <a:ext cx="3073210" cy="3691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images.thecarconnection.com/hug/2015-kia-sportage_100477735_h.jpg">
            <a:extLst>
              <a:ext uri="{FF2B5EF4-FFF2-40B4-BE49-F238E27FC236}">
                <a16:creationId xmlns:a16="http://schemas.microsoft.com/office/drawing/2014/main" id="{CF732E9C-3F32-4AE1-BF24-E68BF85B7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5" t="19021" r="18249" b="26102"/>
          <a:stretch/>
        </p:blipFill>
        <p:spPr bwMode="auto">
          <a:xfrm>
            <a:off x="328048" y="529900"/>
            <a:ext cx="4392613" cy="273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http://www.l-boxx.de/fileadmin/images/Headerbild_Startseite_L-BOXX_Min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1"/>
          <a:stretch/>
        </p:blipFill>
        <p:spPr bwMode="auto">
          <a:xfrm>
            <a:off x="5008811" y="509301"/>
            <a:ext cx="3820535" cy="289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412750" y="6227763"/>
            <a:ext cx="820896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>
                <a:latin typeface="Arial" charset="0"/>
              </a:rPr>
              <a:t>Ul. Warszawska 72 , 82-300 Elbląg,  </a:t>
            </a:r>
            <a:r>
              <a:rPr lang="pl-PL" altLang="pl-PL" sz="1400" b="1">
                <a:solidFill>
                  <a:schemeClr val="accent1"/>
                </a:solidFill>
                <a:latin typeface="Arial" charset="0"/>
              </a:rPr>
              <a:t>www.hanyang-zas.com.pl</a:t>
            </a:r>
            <a:endParaRPr lang="pl-PL" altLang="pl-PL" sz="1400">
              <a:solidFill>
                <a:schemeClr val="accent1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>
                <a:latin typeface="Arial" charset="0"/>
              </a:rPr>
              <a:t>tel.   +48 55 230 77 50, fax.  +48 55 230 77 88</a:t>
            </a:r>
          </a:p>
        </p:txBody>
      </p:sp>
      <p:pic>
        <p:nvPicPr>
          <p:cNvPr id="4100" name="Picture 4" descr="http://grafster.net/a/39/steering-wheel-kia-quoris-2013-photo-1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811" y="3569065"/>
            <a:ext cx="3583061" cy="26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aplaceforeverything.co.uk/static/product_images/pic_2101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68" y="3462728"/>
            <a:ext cx="3456632" cy="276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9" name="Symbol zastępczy zawartości 2"/>
          <p:cNvSpPr>
            <a:spLocks/>
          </p:cNvSpPr>
          <p:nvPr/>
        </p:nvSpPr>
        <p:spPr bwMode="auto">
          <a:xfrm>
            <a:off x="1692275" y="3068638"/>
            <a:ext cx="5616575" cy="792162"/>
          </a:xfrm>
          <a:prstGeom prst="rect">
            <a:avLst/>
          </a:prstGeom>
          <a:solidFill>
            <a:schemeClr val="bg1">
              <a:alpha val="8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pl-PL" altLang="pl-PL" i="1" dirty="0">
                <a:latin typeface="Arial" charset="0"/>
              </a:rPr>
              <a:t>- </a:t>
            </a:r>
            <a:r>
              <a:rPr lang="pl-PL" altLang="pl-PL" i="1" dirty="0"/>
              <a:t>Dziękujemy za uwagę </a:t>
            </a:r>
            <a:r>
              <a:rPr lang="pl-PL" altLang="pl-PL" i="1" dirty="0">
                <a:latin typeface="Arial" charset="0"/>
              </a:rPr>
              <a:t>- </a:t>
            </a:r>
          </a:p>
          <a:p>
            <a:pPr algn="ctr">
              <a:buFont typeface="Arial" charset="0"/>
              <a:buNone/>
            </a:pPr>
            <a:endParaRPr lang="pl-PL" altLang="pl-PL" i="1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5996CBCC-335A-43B2-B7F7-57B7757841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06"/>
            <a:ext cx="3073210" cy="3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5543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25400" y="7792"/>
            <a:ext cx="8229600" cy="561975"/>
          </a:xfrm>
        </p:spPr>
        <p:txBody>
          <a:bodyPr/>
          <a:lstStyle/>
          <a:p>
            <a:pPr algn="l" eaLnBrk="1" hangingPunct="1"/>
            <a:r>
              <a:rPr lang="pl-PL" alt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Informacje podstawowe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250824" y="4168707"/>
            <a:ext cx="4716464" cy="2089150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l-PL" altLang="pl-PL" sz="1600" b="1" dirty="0">
                <a:latin typeface="Arial" charset="0"/>
              </a:rPr>
              <a:t>Misja firmy</a:t>
            </a:r>
          </a:p>
          <a:p>
            <a:pPr eaLnBrk="1" hangingPunct="1">
              <a:buFont typeface="Arial" charset="0"/>
              <a:buNone/>
            </a:pPr>
            <a:endParaRPr lang="pl-PL" altLang="pl-PL" sz="1400" b="1" dirty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pl-PL" altLang="pl-PL" sz="1400" dirty="0">
                <a:latin typeface="Arial" charset="0"/>
              </a:rPr>
              <a:t>Produkcja wysokiej jakości detali według </a:t>
            </a:r>
          </a:p>
          <a:p>
            <a:pPr eaLnBrk="1" hangingPunct="1">
              <a:buFont typeface="Arial" charset="0"/>
              <a:buNone/>
            </a:pPr>
            <a:r>
              <a:rPr lang="pl-PL" altLang="pl-PL" sz="1400" dirty="0">
                <a:latin typeface="Arial" charset="0"/>
              </a:rPr>
              <a:t>wymagań Klienta przy zachowaniu następujących zasad:</a:t>
            </a:r>
          </a:p>
          <a:p>
            <a:pPr eaLnBrk="1" hangingPunct="1"/>
            <a:endParaRPr lang="pl-PL" altLang="pl-PL" sz="1400" dirty="0">
              <a:latin typeface="Arial" charset="0"/>
            </a:endParaRPr>
          </a:p>
          <a:p>
            <a:pPr eaLnBrk="1" hangingPunct="1"/>
            <a:r>
              <a:rPr lang="pl-PL" altLang="pl-PL" sz="1400" dirty="0">
                <a:latin typeface="Arial" charset="0"/>
              </a:rPr>
              <a:t>Terminowość dostaw</a:t>
            </a:r>
          </a:p>
          <a:p>
            <a:pPr eaLnBrk="1" hangingPunct="1"/>
            <a:r>
              <a:rPr lang="pl-PL" altLang="pl-PL" sz="1400" dirty="0">
                <a:latin typeface="Arial" charset="0"/>
              </a:rPr>
              <a:t>Optymalizacja kosztów</a:t>
            </a:r>
          </a:p>
          <a:p>
            <a:pPr eaLnBrk="1" hangingPunct="1"/>
            <a:r>
              <a:rPr lang="pl-PL" altLang="pl-PL" sz="1400" dirty="0">
                <a:latin typeface="Arial" charset="0"/>
              </a:rPr>
              <a:t>Przyjazne traktowanie środowiska naturalnego</a:t>
            </a:r>
          </a:p>
        </p:txBody>
      </p:sp>
      <p:sp>
        <p:nvSpPr>
          <p:cNvPr id="4101" name="Rectangle 6"/>
          <p:cNvSpPr>
            <a:spLocks/>
          </p:cNvSpPr>
          <p:nvPr/>
        </p:nvSpPr>
        <p:spPr bwMode="auto">
          <a:xfrm>
            <a:off x="4140200" y="4508500"/>
            <a:ext cx="47879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endParaRPr lang="pl-PL" altLang="pl-PL" sz="1400">
              <a:latin typeface="Arial" charset="0"/>
            </a:endParaRPr>
          </a:p>
        </p:txBody>
      </p:sp>
      <p:sp>
        <p:nvSpPr>
          <p:cNvPr id="4102" name="Rectangle 7"/>
          <p:cNvSpPr>
            <a:spLocks/>
          </p:cNvSpPr>
          <p:nvPr/>
        </p:nvSpPr>
        <p:spPr bwMode="auto">
          <a:xfrm>
            <a:off x="5003799" y="4149080"/>
            <a:ext cx="3889771" cy="230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r" eaLnBrk="1" hangingPunct="1">
              <a:buNone/>
            </a:pPr>
            <a:r>
              <a:rPr lang="pl-PL" altLang="pl-PL" sz="1600" b="1" dirty="0">
                <a:latin typeface="Arial" charset="0"/>
              </a:rPr>
              <a:t>Informacje ogólne</a:t>
            </a:r>
          </a:p>
          <a:p>
            <a:pPr marL="0" indent="0" algn="r" eaLnBrk="1" hangingPunct="1">
              <a:buNone/>
            </a:pPr>
            <a:endParaRPr lang="pl-PL" altLang="pl-PL" sz="1400" b="1" dirty="0">
              <a:latin typeface="Arial" charset="0"/>
            </a:endParaRPr>
          </a:p>
          <a:p>
            <a:pPr eaLnBrk="1" hangingPunct="1"/>
            <a:r>
              <a:rPr lang="pl-PL" altLang="pl-PL" sz="1300" dirty="0">
                <a:latin typeface="Arial" charset="0"/>
              </a:rPr>
              <a:t>Założenie 		     1972 rok</a:t>
            </a:r>
          </a:p>
          <a:p>
            <a:pPr eaLnBrk="1" hangingPunct="1"/>
            <a:r>
              <a:rPr lang="pl-PL" altLang="pl-PL" sz="1300" dirty="0">
                <a:latin typeface="Arial" charset="0"/>
              </a:rPr>
              <a:t>Struktura udziałów: </a:t>
            </a:r>
          </a:p>
          <a:p>
            <a:pPr marL="0" indent="0" eaLnBrk="1" hangingPunct="1">
              <a:buNone/>
            </a:pPr>
            <a:r>
              <a:rPr lang="pl-PL" alt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90% Fabryka Samochodów Osobowych S.A.</a:t>
            </a:r>
          </a:p>
          <a:p>
            <a:pPr marL="0" indent="0" eaLnBrk="1" hangingPunct="1">
              <a:buNone/>
            </a:pPr>
            <a:r>
              <a:rPr lang="pl-PL" altLang="pl-PL" sz="1200" dirty="0">
                <a:latin typeface="Arial" panose="020B0604020202020204" pitchFamily="34" charset="0"/>
                <a:cs typeface="Arial" panose="020B0604020202020204" pitchFamily="34" charset="0"/>
              </a:rPr>
              <a:t>        10% H &amp; D Co.</a:t>
            </a:r>
            <a:endParaRPr lang="pl-PL" altLang="pl-PL" sz="1300" dirty="0">
              <a:latin typeface="Arial" charset="0"/>
            </a:endParaRPr>
          </a:p>
          <a:p>
            <a:pPr eaLnBrk="1" hangingPunct="1"/>
            <a:r>
              <a:rPr lang="pl-PL" altLang="pl-PL" sz="1300" dirty="0">
                <a:latin typeface="Arial" charset="0"/>
              </a:rPr>
              <a:t>Lokalizacja            Elbląg, ul. Warszawska 72</a:t>
            </a:r>
          </a:p>
          <a:p>
            <a:pPr eaLnBrk="1" hangingPunct="1"/>
            <a:r>
              <a:rPr lang="pl-PL" altLang="pl-PL" sz="1300" dirty="0">
                <a:latin typeface="Arial" charset="0"/>
              </a:rPr>
              <a:t>Kapitał			 8 789 tys. €</a:t>
            </a:r>
          </a:p>
          <a:p>
            <a:pPr eaLnBrk="1" hangingPunct="1"/>
            <a:r>
              <a:rPr lang="pl-PL" altLang="pl-PL" sz="1300" dirty="0">
                <a:latin typeface="Arial" charset="0"/>
              </a:rPr>
              <a:t>Zatrudnienie		     250 osób</a:t>
            </a:r>
          </a:p>
          <a:p>
            <a:pPr eaLnBrk="1" hangingPunct="1"/>
            <a:r>
              <a:rPr lang="pl-PL" altLang="pl-PL" sz="1300" dirty="0">
                <a:latin typeface="Arial" charset="0"/>
              </a:rPr>
              <a:t>Średnia sprzedaż roczna	      15 mln €</a:t>
            </a:r>
          </a:p>
        </p:txBody>
      </p:sp>
      <p:pic>
        <p:nvPicPr>
          <p:cNvPr id="2" name="Picture 2" descr="C:\Users\SEKRET~1\AppData\Local\Temp\a2bis-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908050"/>
            <a:ext cx="8642747" cy="3241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6F03933-F510-4B9D-9BE6-F24ADEC485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06"/>
            <a:ext cx="3073210" cy="3691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2D97CED5-3162-4552-95C1-19E6FA6BC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494"/>
            <a:ext cx="9144000" cy="6067514"/>
          </a:xfrm>
          <a:prstGeom prst="rect">
            <a:avLst/>
          </a:prstGeom>
        </p:spPr>
      </p:pic>
      <p:sp>
        <p:nvSpPr>
          <p:cNvPr id="5" name="Rectangle 6"/>
          <p:cNvSpPr txBox="1">
            <a:spLocks/>
          </p:cNvSpPr>
          <p:nvPr/>
        </p:nvSpPr>
        <p:spPr bwMode="auto">
          <a:xfrm>
            <a:off x="3481" y="446088"/>
            <a:ext cx="136815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buFontTx/>
            </a:pPr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[tys. €]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C6A8F24-C79A-4052-ACCA-EC58216B9F6E}"/>
              </a:ext>
            </a:extLst>
          </p:cNvPr>
          <p:cNvSpPr txBox="1">
            <a:spLocks/>
          </p:cNvSpPr>
          <p:nvPr/>
        </p:nvSpPr>
        <p:spPr bwMode="auto">
          <a:xfrm>
            <a:off x="-12785" y="-307595"/>
            <a:ext cx="7364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buFontTx/>
            </a:pPr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Sprzedaż</a:t>
            </a:r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wyrobów w tys. €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5659B1E-6DE4-459E-9B97-E3B0EFD7F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06"/>
            <a:ext cx="3073210" cy="3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5141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395288" y="6165850"/>
            <a:ext cx="45370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endParaRPr lang="pl-PL" altLang="pl-PL" sz="1400"/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10166" y="68720"/>
            <a:ext cx="7180391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buFontTx/>
            </a:pPr>
            <a:r>
              <a:rPr lang="pl-PL" alt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Certyfikaty, audyty</a:t>
            </a:r>
          </a:p>
        </p:txBody>
      </p:sp>
      <p:pic>
        <p:nvPicPr>
          <p:cNvPr id="2050" name="Picture 2" descr="http://marprozep.co.za/wp-content/uploads/2014/04/DQ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62" y="3789040"/>
            <a:ext cx="2823432" cy="141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essilot.co.il/Sites/messilot/content/Images/ISO%209001%20certificate%20-%20IQNET%20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49515"/>
            <a:ext cx="3312691" cy="109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biotechnologia.pl/uploads/company/logo/108/fit_company_profile_Intertek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01" y="5254624"/>
            <a:ext cx="28575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5DDD1670-B851-418E-A0D2-07C1E2225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895" y="1052736"/>
            <a:ext cx="8365569" cy="251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80000"/>
              </a:lnSpc>
              <a:spcBef>
                <a:spcPts val="0"/>
              </a:spcBef>
              <a:buFont typeface="Arial" charset="0"/>
              <a:buNone/>
            </a:pPr>
            <a:endParaRPr lang="pl-PL" altLang="pl-PL" sz="1800" b="1" dirty="0">
              <a:latin typeface="Arial" charset="0"/>
            </a:endParaRPr>
          </a:p>
          <a:p>
            <a:pPr>
              <a:lnSpc>
                <a:spcPct val="1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altLang="pl-PL" sz="1800" b="1" dirty="0">
                <a:latin typeface="Arial" charset="0"/>
              </a:rPr>
              <a:t>1998   ISO 9001:2015 			      </a:t>
            </a:r>
            <a:r>
              <a:rPr lang="pl-PL" altLang="pl-PL" sz="1800" i="1" dirty="0">
                <a:latin typeface="Arial" charset="0"/>
              </a:rPr>
              <a:t>Termin ważności: 29.08.2024             </a:t>
            </a:r>
          </a:p>
          <a:p>
            <a:pPr>
              <a:lnSpc>
                <a:spcPct val="1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altLang="pl-PL" sz="1800" b="1" dirty="0">
                <a:latin typeface="Arial" charset="0"/>
              </a:rPr>
              <a:t>2004   ISO/TS 16949 -&gt; IATF 16949:2016     </a:t>
            </a:r>
            <a:r>
              <a:rPr lang="pl-PL" altLang="pl-PL" sz="1800" i="1" dirty="0">
                <a:latin typeface="Arial" charset="0"/>
              </a:rPr>
              <a:t>Termin ważności: 29.08.2024 </a:t>
            </a:r>
            <a:endParaRPr lang="pl-PL" altLang="pl-PL" sz="1800" b="1" dirty="0">
              <a:latin typeface="Arial" charset="0"/>
            </a:endParaRPr>
          </a:p>
          <a:p>
            <a:pPr>
              <a:lnSpc>
                <a:spcPct val="1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altLang="pl-PL" sz="1800" b="1" dirty="0">
                <a:latin typeface="Arial" charset="0"/>
              </a:rPr>
              <a:t>2010   Raport zgodności -&gt; SMETA             </a:t>
            </a:r>
            <a:r>
              <a:rPr lang="pl-PL" altLang="pl-PL" sz="1800" i="1" dirty="0">
                <a:latin typeface="Arial" charset="0"/>
              </a:rPr>
              <a:t>Termin ważności:  02.2022	</a:t>
            </a:r>
            <a:endParaRPr lang="pl-PL" altLang="pl-PL" sz="1800" dirty="0">
              <a:latin typeface="Arial" charset="0"/>
            </a:endParaRPr>
          </a:p>
        </p:txBody>
      </p:sp>
      <p:pic>
        <p:nvPicPr>
          <p:cNvPr id="10" name="Picture 2" descr="Znalezione obrazy dla zapytania smeta">
            <a:extLst>
              <a:ext uri="{FF2B5EF4-FFF2-40B4-BE49-F238E27FC236}">
                <a16:creationId xmlns:a16="http://schemas.microsoft.com/office/drawing/2014/main" id="{E3C6B97D-7C9E-4321-A0F8-6A07BE56D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2" b="36392"/>
          <a:stretch/>
        </p:blipFill>
        <p:spPr bwMode="auto">
          <a:xfrm>
            <a:off x="4985878" y="5393087"/>
            <a:ext cx="2597274" cy="90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CCE1805-02A5-4AE2-811B-962087351F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06"/>
            <a:ext cx="3073210" cy="3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6878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588715" y="651680"/>
            <a:ext cx="1800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pl-PL" altLang="pl-PL" sz="2400" dirty="0">
                <a:latin typeface="Arial" charset="0"/>
              </a:rPr>
              <a:t>Wtrysk </a:t>
            </a:r>
            <a:endParaRPr lang="en-US" altLang="pl-PL" sz="2400" dirty="0">
              <a:latin typeface="Arial" charset="0"/>
            </a:endParaRPr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5771039" y="645184"/>
            <a:ext cx="2760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50000"/>
              </a:spcBef>
              <a:buFont typeface="Arial" charset="0"/>
              <a:buNone/>
            </a:pPr>
            <a:r>
              <a:rPr lang="pl-PL" altLang="pl-PL" sz="2400" dirty="0">
                <a:latin typeface="Arial" charset="0"/>
              </a:rPr>
              <a:t>Lakierowanie</a:t>
            </a:r>
          </a:p>
        </p:txBody>
      </p:sp>
      <p:sp>
        <p:nvSpPr>
          <p:cNvPr id="7180" name="Rectangle 15"/>
          <p:cNvSpPr>
            <a:spLocks noChangeArrowheads="1"/>
          </p:cNvSpPr>
          <p:nvPr/>
        </p:nvSpPr>
        <p:spPr bwMode="auto">
          <a:xfrm>
            <a:off x="-17648" y="-96284"/>
            <a:ext cx="6389848" cy="72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pl-PL" alt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Technologie i metody produkcji</a:t>
            </a:r>
            <a:endParaRPr lang="en-US" alt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3275856" y="3639789"/>
            <a:ext cx="272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pl-PL" altLang="pl-PL" sz="2400" dirty="0">
                <a:latin typeface="Arial" charset="0"/>
              </a:rPr>
              <a:t>Dekorowanie</a:t>
            </a:r>
            <a:endParaRPr lang="en-US" altLang="pl-PL" sz="2400" dirty="0">
              <a:latin typeface="Arial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25B6B56-0A77-42DD-9164-87DE63A28A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9" y="1136451"/>
            <a:ext cx="3776574" cy="2452646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27F67EA-7F05-490D-B7F5-87FCFEC6BB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43" y="1136452"/>
            <a:ext cx="3588417" cy="245264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525A872-00E0-484C-ABE3-BC6081263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22" y="4135606"/>
            <a:ext cx="2855298" cy="253725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A3C5A8C-F790-463E-83B9-58D738ABE5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06"/>
            <a:ext cx="3073210" cy="3691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-14808" y="19107"/>
            <a:ext cx="532034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pl-PL" altLang="pl-PL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Wtrysk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2523" y="1080473"/>
            <a:ext cx="4756472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42 maszyny wtryskowe </a:t>
            </a:r>
            <a:r>
              <a:rPr lang="pl-PL" altLang="pl-PL" sz="180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od 50t </a:t>
            </a:r>
            <a:r>
              <a:rPr lang="pl-PL" altLang="pl-PL" sz="1800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– 1300t</a:t>
            </a:r>
          </a:p>
          <a:p>
            <a:pPr marL="285750" lvl="0" indent="-2857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l-PL" altLang="pl-PL" sz="1800" dirty="0">
              <a:solidFill>
                <a:srgbClr val="F3F2DC">
                  <a:lumMod val="10000"/>
                </a:srgbClr>
              </a:solidFill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technologia wtrysku 2K</a:t>
            </a:r>
          </a:p>
          <a:p>
            <a:pPr lvl="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pl-PL" altLang="pl-PL" sz="1800" dirty="0">
              <a:solidFill>
                <a:srgbClr val="F3F2DC">
                  <a:lumMod val="10000"/>
                </a:srgbClr>
              </a:solidFill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technologia IML</a:t>
            </a:r>
          </a:p>
          <a:p>
            <a:pPr marL="285750" lvl="0" indent="-2857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l-PL" altLang="pl-PL" sz="1800" dirty="0">
              <a:solidFill>
                <a:srgbClr val="F3F2DC">
                  <a:lumMod val="10000"/>
                </a:srgbClr>
              </a:solidFill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technologia wtrysku z dotryskiem gazem</a:t>
            </a:r>
          </a:p>
          <a:p>
            <a:pPr marL="285750" lvl="0" indent="-2857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l-PL" altLang="pl-PL" sz="1800" dirty="0">
              <a:solidFill>
                <a:srgbClr val="F3F2DC">
                  <a:lumMod val="10000"/>
                </a:srgbClr>
              </a:solidFill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technologia szybkiego wtrysku z doładowaniem</a:t>
            </a:r>
          </a:p>
          <a:p>
            <a:pPr marL="285750" lvl="0" indent="-2857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l-PL" altLang="pl-PL" sz="1800" dirty="0">
              <a:solidFill>
                <a:srgbClr val="F3F2DC">
                  <a:lumMod val="10000"/>
                </a:srgbClr>
              </a:solidFill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zautomatyzowane stanowiska wyposażone w roboty, taśmociągi, podajniki barwnika</a:t>
            </a:r>
          </a:p>
          <a:p>
            <a:pPr marL="285750" lvl="0" indent="-2857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l-PL" altLang="pl-PL" sz="1800" dirty="0">
              <a:solidFill>
                <a:srgbClr val="F3F2DC">
                  <a:lumMod val="10000"/>
                </a:srgbClr>
              </a:solidFill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centralny system podawania surowca</a:t>
            </a:r>
          </a:p>
          <a:p>
            <a:pPr marL="285750" lvl="0" indent="-2857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l-PL" altLang="pl-PL" sz="1800" dirty="0">
              <a:solidFill>
                <a:srgbClr val="F3F2DC">
                  <a:lumMod val="10000"/>
                </a:srgbClr>
              </a:solidFill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średnia miesięczna ilość przetwarzanego tworzywa: około 300 ton </a:t>
            </a:r>
          </a:p>
          <a:p>
            <a:pPr marL="285750" lvl="0" indent="-2857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l-PL" altLang="pl-PL" sz="1800" dirty="0">
              <a:solidFill>
                <a:srgbClr val="F3F2DC">
                  <a:lumMod val="10000"/>
                </a:srgbClr>
              </a:solidFill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rgbClr val="F3F2DC">
                    <a:lumMod val="1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maksymalna waga wtrysku: 5,5 kg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2336325-ADB1-494B-8106-83766137C2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>
          <a:xfrm>
            <a:off x="4578264" y="1059349"/>
            <a:ext cx="4441509" cy="236965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92B57EF-DF80-43C3-8146-2C3D417F5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70" y="3563649"/>
            <a:ext cx="4275495" cy="321297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A9ACAA5-DD5A-40B3-9F7F-6F4DFF8770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06"/>
            <a:ext cx="3073210" cy="3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3244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83979"/>
            <a:ext cx="532034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pl-PL" altLang="pl-PL" kern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Lakierowanie</a:t>
            </a:r>
            <a:endParaRPr kumimoji="0" lang="pl-PL" altLang="pl-PL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60850" y="1008116"/>
            <a:ext cx="500323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l-PL" altLang="pl-PL" sz="1800" b="1" dirty="0">
                <a:solidFill>
                  <a:srgbClr val="000000"/>
                </a:solidFill>
              </a:rPr>
              <a:t>2 automatyczne linie lakiernicze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1800" dirty="0">
                <a:solidFill>
                  <a:srgbClr val="000000"/>
                </a:solidFill>
              </a:rPr>
              <a:t>5 robotów 6-cio osiowych firmy FANUC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1800" dirty="0">
                <a:solidFill>
                  <a:srgbClr val="000000"/>
                </a:solidFill>
              </a:rPr>
              <a:t>automatyczny system podawania farb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1800" dirty="0">
                <a:solidFill>
                  <a:srgbClr val="000000"/>
                </a:solidFill>
              </a:rPr>
              <a:t>automatyczny system oczyszczania wody</a:t>
            </a:r>
            <a:endParaRPr lang="pl-PL" sz="1800" dirty="0"/>
          </a:p>
          <a:p>
            <a:pPr lvl="0">
              <a:defRPr/>
            </a:pPr>
            <a:endParaRPr lang="pl-PL" altLang="pl-PL" sz="800" dirty="0">
              <a:solidFill>
                <a:srgbClr val="000000"/>
              </a:solidFill>
            </a:endParaRPr>
          </a:p>
          <a:p>
            <a:pPr lvl="0">
              <a:defRPr/>
            </a:pPr>
            <a:r>
              <a:rPr lang="pl-PL" altLang="pl-PL" sz="1800" b="1" dirty="0">
                <a:solidFill>
                  <a:srgbClr val="000000"/>
                </a:solidFill>
              </a:rPr>
              <a:t>Możliwości lakierowania: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pl-PL" altLang="pl-PL" sz="1800" dirty="0">
                <a:solidFill>
                  <a:srgbClr val="000000"/>
                </a:solidFill>
              </a:rPr>
              <a:t>trójwarstwowe nanoszenie lakieru</a:t>
            </a:r>
            <a:br>
              <a:rPr lang="pl-PL" altLang="pl-PL" sz="1800" dirty="0">
                <a:solidFill>
                  <a:srgbClr val="000000"/>
                </a:solidFill>
              </a:rPr>
            </a:br>
            <a:r>
              <a:rPr lang="pl-PL" altLang="pl-PL" sz="1800" dirty="0">
                <a:solidFill>
                  <a:srgbClr val="000000"/>
                </a:solidFill>
              </a:rPr>
              <a:t>(</a:t>
            </a:r>
            <a:r>
              <a:rPr lang="en-US" altLang="pl-PL" sz="1800" dirty="0">
                <a:solidFill>
                  <a:srgbClr val="000000"/>
                </a:solidFill>
              </a:rPr>
              <a:t>p</a:t>
            </a:r>
            <a:r>
              <a:rPr lang="pl-PL" altLang="pl-PL" sz="1800" dirty="0">
                <a:solidFill>
                  <a:srgbClr val="000000"/>
                </a:solidFill>
              </a:rPr>
              <a:t>odkład, lakier bazowy,</a:t>
            </a:r>
            <a:r>
              <a:rPr lang="en-US" altLang="pl-PL" sz="1800" dirty="0">
                <a:solidFill>
                  <a:srgbClr val="000000"/>
                </a:solidFill>
              </a:rPr>
              <a:t> </a:t>
            </a:r>
            <a:r>
              <a:rPr lang="pl-PL" altLang="pl-PL" sz="1800" dirty="0">
                <a:solidFill>
                  <a:srgbClr val="000000"/>
                </a:solidFill>
              </a:rPr>
              <a:t>lakier bezbarwny)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pl-PL" altLang="pl-PL" sz="1800" dirty="0" err="1">
                <a:solidFill>
                  <a:srgbClr val="000000"/>
                </a:solidFill>
              </a:rPr>
              <a:t>soft</a:t>
            </a:r>
            <a:r>
              <a:rPr lang="pl-PL" altLang="pl-PL" sz="1800" dirty="0">
                <a:solidFill>
                  <a:srgbClr val="000000"/>
                </a:solidFill>
              </a:rPr>
              <a:t> </a:t>
            </a:r>
            <a:r>
              <a:rPr lang="pl-PL" altLang="pl-PL" sz="1800" dirty="0" err="1">
                <a:solidFill>
                  <a:srgbClr val="000000"/>
                </a:solidFill>
              </a:rPr>
              <a:t>touch</a:t>
            </a:r>
            <a:endParaRPr lang="pl-PL" altLang="pl-PL" sz="1800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pl-PL" altLang="pl-PL" sz="1800" dirty="0">
                <a:solidFill>
                  <a:srgbClr val="000000"/>
                </a:solidFill>
              </a:rPr>
              <a:t>metal </a:t>
            </a:r>
            <a:r>
              <a:rPr lang="pl-PL" altLang="pl-PL" sz="1800" dirty="0" err="1">
                <a:solidFill>
                  <a:srgbClr val="000000"/>
                </a:solidFill>
              </a:rPr>
              <a:t>paint</a:t>
            </a:r>
            <a:endParaRPr lang="pl-PL" altLang="pl-PL" sz="1800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pl-PL" altLang="pl-PL" sz="1800" dirty="0">
                <a:solidFill>
                  <a:srgbClr val="000000"/>
                </a:solidFill>
              </a:rPr>
              <a:t>high </a:t>
            </a:r>
            <a:r>
              <a:rPr lang="pl-PL" altLang="pl-PL" sz="1800" dirty="0" err="1">
                <a:solidFill>
                  <a:srgbClr val="000000"/>
                </a:solidFill>
              </a:rPr>
              <a:t>gloss</a:t>
            </a:r>
            <a:endParaRPr lang="pl-PL" altLang="pl-PL" sz="1800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pl-PL" altLang="pl-PL" sz="1800" dirty="0">
                <a:solidFill>
                  <a:srgbClr val="000000"/>
                </a:solidFill>
              </a:rPr>
              <a:t>mat </a:t>
            </a:r>
            <a:r>
              <a:rPr lang="pl-PL" altLang="pl-PL" sz="1800" dirty="0" err="1">
                <a:solidFill>
                  <a:srgbClr val="000000"/>
                </a:solidFill>
              </a:rPr>
              <a:t>paint</a:t>
            </a:r>
            <a:endParaRPr lang="pl-PL" altLang="pl-PL" sz="1800" dirty="0">
              <a:solidFill>
                <a:prstClr val="black"/>
              </a:solidFill>
            </a:endParaRPr>
          </a:p>
          <a:p>
            <a:pPr lvl="0">
              <a:defRPr/>
            </a:pPr>
            <a:endParaRPr lang="pl-PL" altLang="pl-PL" sz="1800" dirty="0">
              <a:solidFill>
                <a:srgbClr val="000000"/>
              </a:solidFill>
            </a:endParaRPr>
          </a:p>
          <a:p>
            <a:pPr lvl="0">
              <a:defRPr/>
            </a:pPr>
            <a:endParaRPr lang="pl-PL" altLang="pl-PL" sz="1800" dirty="0">
              <a:solidFill>
                <a:srgbClr val="000000"/>
              </a:solidFill>
            </a:endParaRPr>
          </a:p>
          <a:p>
            <a:endParaRPr lang="pl-PL" sz="1800" dirty="0"/>
          </a:p>
        </p:txBody>
      </p:sp>
      <p:pic>
        <p:nvPicPr>
          <p:cNvPr id="5" name="Obraz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51" y="1220949"/>
            <a:ext cx="3104948" cy="1728657"/>
          </a:xfrm>
          <a:prstGeom prst="rect">
            <a:avLst/>
          </a:prstGeom>
        </p:spPr>
      </p:pic>
      <p:pic>
        <p:nvPicPr>
          <p:cNvPr id="7" name="Obraz 6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50" y="5157192"/>
            <a:ext cx="2818145" cy="1585207"/>
          </a:xfrm>
          <a:prstGeom prst="rect">
            <a:avLst/>
          </a:prstGeom>
        </p:spPr>
      </p:pic>
      <p:pic>
        <p:nvPicPr>
          <p:cNvPr id="11" name="Picture 11" descr="IMG_285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7864" y="3799174"/>
            <a:ext cx="2200275" cy="294322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b="8369"/>
          <a:stretch/>
        </p:blipFill>
        <p:spPr bwMode="auto">
          <a:xfrm>
            <a:off x="6135603" y="3113095"/>
            <a:ext cx="2703095" cy="195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65C5802-0B6E-48D8-A894-75B260684B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7"/>
          <a:stretch/>
        </p:blipFill>
        <p:spPr>
          <a:xfrm>
            <a:off x="6135603" y="5157192"/>
            <a:ext cx="2709787" cy="158520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8B68E7F-9D38-4F77-98A6-9D89666C98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06"/>
            <a:ext cx="3073210" cy="3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5629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1"/>
          <p:cNvPicPr>
            <a:picLocks noChangeAspect="1" noChangeArrowheads="1"/>
          </p:cNvPicPr>
          <p:nvPr/>
        </p:nvPicPr>
        <p:blipFill rotWithShape="1">
          <a:blip r:embed="rId3"/>
          <a:srcRect r="65386" b="2104"/>
          <a:stretch/>
        </p:blipFill>
        <p:spPr bwMode="auto">
          <a:xfrm>
            <a:off x="1593774" y="3405640"/>
            <a:ext cx="2249726" cy="343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34075" y="718842"/>
            <a:ext cx="2588451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charset="0"/>
              <a:buNone/>
            </a:pPr>
            <a:r>
              <a:rPr lang="pl-PL" sz="2200" b="1" dirty="0"/>
              <a:t>Spektrofotometr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818219" y="3027875"/>
            <a:ext cx="188968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charset="0"/>
              <a:buNone/>
            </a:pPr>
            <a:r>
              <a:rPr lang="pl-PL" sz="2200" b="1" dirty="0"/>
              <a:t>Skaner 3D</a:t>
            </a:r>
          </a:p>
        </p:txBody>
      </p:sp>
      <p:pic>
        <p:nvPicPr>
          <p:cNvPr id="16" name="Picture 5" descr="sp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3520" y="626219"/>
            <a:ext cx="2573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Obraz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645" y="1133267"/>
            <a:ext cx="2379310" cy="18531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" name="Tytuł 1"/>
          <p:cNvSpPr txBox="1">
            <a:spLocks/>
          </p:cNvSpPr>
          <p:nvPr/>
        </p:nvSpPr>
        <p:spPr>
          <a:xfrm>
            <a:off x="0" y="37707"/>
            <a:ext cx="8229600" cy="7194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Zapewnienie jakości - Pomiary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096" y="3304693"/>
            <a:ext cx="2337219" cy="351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http://qnc.pl/images/byk/BYK-mac_auto-chart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130" y="1083934"/>
            <a:ext cx="2339032" cy="19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128143" y="683204"/>
            <a:ext cx="1172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 dirty="0"/>
              <a:t>SPC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91CAE422-76CD-4DA9-9EE2-8B8B3CD01E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06"/>
            <a:ext cx="3073210" cy="3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3116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19984" y="2086879"/>
            <a:ext cx="4464422" cy="2403475"/>
          </a:xfrm>
          <a:noFill/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pl-PL" altLang="pl-PL" sz="2400" b="1" dirty="0">
                <a:solidFill>
                  <a:schemeClr val="tx2"/>
                </a:solidFill>
              </a:rPr>
              <a:t>Możliwości i doświadczenie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buFont typeface="Arial" charset="0"/>
              <a:buNone/>
            </a:pPr>
            <a:r>
              <a:rPr lang="pl-PL" altLang="pl-PL" sz="1600" dirty="0">
                <a:latin typeface="Arial" charset="0"/>
              </a:rPr>
              <a:t>Realizujemy bieżące naprawy i regeneracje narzędzi dzięki oprogramowaniu (CAD) Solid Edge i (CAM) SPRUT CAM </a:t>
            </a:r>
            <a:br>
              <a:rPr lang="pl-PL" altLang="pl-PL" sz="1600" dirty="0">
                <a:latin typeface="Arial" charset="0"/>
              </a:rPr>
            </a:br>
            <a:r>
              <a:rPr lang="pl-PL" altLang="pl-PL" sz="1600" dirty="0">
                <a:latin typeface="Arial" charset="0"/>
              </a:rPr>
              <a:t>i wykwalifikowanej kadrze inżynieryjnej</a:t>
            </a:r>
            <a:endParaRPr lang="en-US" altLang="pl-PL" sz="1600" dirty="0">
              <a:latin typeface="Arial" charset="0"/>
            </a:endParaRPr>
          </a:p>
        </p:txBody>
      </p:sp>
      <p:pic>
        <p:nvPicPr>
          <p:cNvPr id="27651" name="Obraz 5" descr="Obraz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24" y="4947118"/>
            <a:ext cx="3024188" cy="1817688"/>
          </a:xfrm>
          <a:prstGeom prst="rect">
            <a:avLst/>
          </a:prstGeom>
          <a:noFill/>
          <a:ln w="38100" cmpd="dbl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8" descr="Obraz 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1041724"/>
            <a:ext cx="3022600" cy="1738313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tangle 2"/>
          <p:cNvSpPr>
            <a:spLocks noGrp="1"/>
          </p:cNvSpPr>
          <p:nvPr>
            <p:ph type="title" idx="4294967295"/>
          </p:nvPr>
        </p:nvSpPr>
        <p:spPr>
          <a:xfrm>
            <a:off x="-1844" y="-260135"/>
            <a:ext cx="5508079" cy="1209675"/>
          </a:xfrm>
          <a:noFill/>
        </p:spPr>
        <p:txBody>
          <a:bodyPr/>
          <a:lstStyle/>
          <a:p>
            <a:pPr algn="l" eaLnBrk="1" hangingPunct="1"/>
            <a:r>
              <a:rPr lang="pl-PL" alt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Narzędziownia</a:t>
            </a: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134642" y="4042717"/>
            <a:ext cx="540067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 dirty="0">
                <a:solidFill>
                  <a:srgbClr val="CC0000"/>
                </a:solidFill>
                <a:latin typeface="Arial" charset="0"/>
              </a:rPr>
              <a:t>TOOL SUPERVISION SOFTWARE wspiera zarządzanie </a:t>
            </a: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 dirty="0">
                <a:solidFill>
                  <a:srgbClr val="CC0000"/>
                </a:solidFill>
                <a:latin typeface="Arial" charset="0"/>
              </a:rPr>
              <a:t>terminową regeneracją i konserwacją narzędzi.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23850" y="1125538"/>
            <a:ext cx="5256213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pl-PL" altLang="pl-PL" sz="1600" dirty="0">
                <a:latin typeface="Arial" charset="0"/>
              </a:rPr>
              <a:t>Własna narzędziownia zapewnia kompleksową opiekę nad powierzonymi narzędziami i formami</a:t>
            </a:r>
            <a:r>
              <a:rPr lang="en-US" altLang="pl-PL" sz="1600" dirty="0">
                <a:latin typeface="Arial" charset="0"/>
              </a:rPr>
              <a:t>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E077D7D-8856-4BDB-A5EA-D834DC65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833" y="3048703"/>
            <a:ext cx="3085525" cy="370263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9E47755-CE3D-4928-821D-9F5B2611BC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06"/>
            <a:ext cx="3073210" cy="3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2438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6054</TotalTime>
  <Words>374</Words>
  <Application>Microsoft Office PowerPoint</Application>
  <PresentationFormat>Pokaz na ekranie (4:3)</PresentationFormat>
  <Paragraphs>95</Paragraphs>
  <Slides>16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Motyw pakietu Office</vt:lpstr>
      <vt:lpstr>Prezentacja programu PowerPoint</vt:lpstr>
      <vt:lpstr>Informacje podstawowe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Narzędziownia</vt:lpstr>
      <vt:lpstr>Prezentacja programu PowerPoint</vt:lpstr>
      <vt:lpstr>Prezentacja programu PowerPoint</vt:lpstr>
      <vt:lpstr>Przemysł zabawkarski</vt:lpstr>
      <vt:lpstr>Przykłady produkcji - AGD</vt:lpstr>
      <vt:lpstr>Przykłady produkcji  - projekty techniczne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Kamila Demska</dc:creator>
  <cp:lastModifiedBy>User</cp:lastModifiedBy>
  <cp:revision>736</cp:revision>
  <cp:lastPrinted>2020-07-29T07:16:35Z</cp:lastPrinted>
  <dcterms:created xsi:type="dcterms:W3CDTF">2012-03-10T17:26:46Z</dcterms:created>
  <dcterms:modified xsi:type="dcterms:W3CDTF">2022-01-18T07:15:50Z</dcterms:modified>
</cp:coreProperties>
</file>